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801600" cy="9601200" type="A3"/>
  <p:notesSz cx="9926638" cy="1435576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D082"/>
    <a:srgbClr val="DAEFC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44" autoAdjust="0"/>
  </p:normalViewPr>
  <p:slideViewPr>
    <p:cSldViewPr>
      <p:cViewPr>
        <p:scale>
          <a:sx n="100" d="100"/>
          <a:sy n="100" d="100"/>
        </p:scale>
        <p:origin x="-288" y="227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orp.ssi.govt.nz\usersv\vgran006\Documents\My%20Documents\strategy%20type%20comments\Copy%20of%20Copy%20of%20working%20for%20DSS%20slide%20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orp.ssi.govt.nz\usersv\vgran006\Documents\My%20Documents\strategy%20type%20comments\working%20for%20DSS%20slid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rp.ssi.govt.nz\usersv\vgran006\Documents\My%20Documents\strategy%20type%20comments\working%20for%20DSS%20slid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rp.ssi.govt.nz\usersv\vgran006\Documents\My%20Documents\strategy%20type%20comments\Copy%20of%20Copy%20of%20working%20for%20DSS%20slide%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93963254593167E-2"/>
          <c:y val="0.30718600405712193"/>
          <c:w val="0.83173381452318473"/>
          <c:h val="0.50359267977900124"/>
        </c:manualLayout>
      </c:layout>
      <c:barChart>
        <c:barDir val="col"/>
        <c:grouping val="clustered"/>
        <c:varyColors val="0"/>
        <c:ser>
          <c:idx val="0"/>
          <c:order val="0"/>
          <c:tx>
            <c:strRef>
              <c:f>Sheet1!$B$122</c:f>
              <c:strCache>
                <c:ptCount val="1"/>
                <c:pt idx="0">
                  <c:v>Health Condition and Disability Beneficiaries</c:v>
                </c:pt>
              </c:strCache>
            </c:strRef>
          </c:tx>
          <c:spPr>
            <a:solidFill>
              <a:schemeClr val="accent1">
                <a:lumMod val="40000"/>
                <a:lumOff val="60000"/>
              </a:schemeClr>
            </a:solidFill>
            <a:ln>
              <a:solidFill>
                <a:schemeClr val="accent1">
                  <a:lumMod val="40000"/>
                  <a:lumOff val="60000"/>
                </a:schemeClr>
              </a:solidFill>
            </a:ln>
          </c:spPr>
          <c:invertIfNegative val="0"/>
          <c:dLbls>
            <c:txPr>
              <a:bodyPr/>
              <a:lstStyle/>
              <a:p>
                <a:pPr>
                  <a:defRPr sz="800"/>
                </a:pPr>
                <a:endParaRPr lang="en-US"/>
              </a:p>
            </c:txPr>
            <c:showLegendKey val="0"/>
            <c:showVal val="1"/>
            <c:showCatName val="0"/>
            <c:showSerName val="0"/>
            <c:showPercent val="0"/>
            <c:showBubbleSize val="0"/>
            <c:showLeaderLines val="0"/>
          </c:dLbls>
          <c:cat>
            <c:strRef>
              <c:f>Sheet1!$A$123:$A$126</c:f>
              <c:strCache>
                <c:ptCount val="4"/>
                <c:pt idx="0">
                  <c:v>No qualifications </c:v>
                </c:pt>
                <c:pt idx="1">
                  <c:v>Level 1 and 2 certificates </c:v>
                </c:pt>
                <c:pt idx="2">
                  <c:v>Level 3 to 6 certificates or diplomas </c:v>
                </c:pt>
                <c:pt idx="3">
                  <c:v>University qualifications </c:v>
                </c:pt>
              </c:strCache>
            </c:strRef>
          </c:cat>
          <c:val>
            <c:numRef>
              <c:f>Sheet1!$B$123:$B$126</c:f>
              <c:numCache>
                <c:formatCode>0%</c:formatCode>
                <c:ptCount val="4"/>
                <c:pt idx="0">
                  <c:v>0.38768426168051284</c:v>
                </c:pt>
                <c:pt idx="1">
                  <c:v>0.28519195612431447</c:v>
                </c:pt>
                <c:pt idx="2">
                  <c:v>0.27954550713905535</c:v>
                </c:pt>
                <c:pt idx="3">
                  <c:v>4.7578275056117371E-2</c:v>
                </c:pt>
              </c:numCache>
            </c:numRef>
          </c:val>
        </c:ser>
        <c:ser>
          <c:idx val="1"/>
          <c:order val="1"/>
          <c:tx>
            <c:strRef>
              <c:f>Sheet1!$C$122</c:f>
              <c:strCache>
                <c:ptCount val="1"/>
                <c:pt idx="0">
                  <c:v>DSS non residential</c:v>
                </c:pt>
              </c:strCache>
            </c:strRef>
          </c:tx>
          <c:spPr>
            <a:solidFill>
              <a:schemeClr val="accent2">
                <a:lumMod val="90000"/>
              </a:schemeClr>
            </a:solidFill>
            <a:ln>
              <a:solidFill>
                <a:schemeClr val="accent1">
                  <a:lumMod val="60000"/>
                  <a:lumOff val="40000"/>
                </a:schemeClr>
              </a:solidFill>
            </a:ln>
          </c:spPr>
          <c:invertIfNegative val="0"/>
          <c:dLbls>
            <c:dLbl>
              <c:idx val="1"/>
              <c:layout>
                <c:manualLayout>
                  <c:x val="9.8187955456170671E-3"/>
                  <c:y val="-5.115711760658807E-3"/>
                </c:manualLayout>
              </c:layout>
              <c:showLegendKey val="0"/>
              <c:showVal val="1"/>
              <c:showCatName val="0"/>
              <c:showSerName val="0"/>
              <c:showPercent val="0"/>
              <c:showBubbleSize val="0"/>
            </c:dLbl>
            <c:dLbl>
              <c:idx val="2"/>
              <c:layout>
                <c:manualLayout>
                  <c:x val="1.3091727394156091E-2"/>
                  <c:y val="0"/>
                </c:manualLayout>
              </c:layout>
              <c:showLegendKey val="0"/>
              <c:showVal val="1"/>
              <c:showCatName val="0"/>
              <c:showSerName val="0"/>
              <c:showPercent val="0"/>
              <c:showBubbleSize val="0"/>
            </c:dLbl>
            <c:txPr>
              <a:bodyPr/>
              <a:lstStyle/>
              <a:p>
                <a:pPr>
                  <a:defRPr sz="800"/>
                </a:pPr>
                <a:endParaRPr lang="en-US"/>
              </a:p>
            </c:txPr>
            <c:showLegendKey val="0"/>
            <c:showVal val="1"/>
            <c:showCatName val="0"/>
            <c:showSerName val="0"/>
            <c:showPercent val="0"/>
            <c:showBubbleSize val="0"/>
            <c:showLeaderLines val="0"/>
          </c:dLbls>
          <c:cat>
            <c:strRef>
              <c:f>Sheet1!$A$123:$A$126</c:f>
              <c:strCache>
                <c:ptCount val="4"/>
                <c:pt idx="0">
                  <c:v>No qualifications </c:v>
                </c:pt>
                <c:pt idx="1">
                  <c:v>Level 1 and 2 certificates </c:v>
                </c:pt>
                <c:pt idx="2">
                  <c:v>Level 3 to 6 certificates or diplomas </c:v>
                </c:pt>
                <c:pt idx="3">
                  <c:v>University qualifications </c:v>
                </c:pt>
              </c:strCache>
            </c:strRef>
          </c:cat>
          <c:val>
            <c:numRef>
              <c:f>Sheet1!$C$123:$C$126</c:f>
              <c:numCache>
                <c:formatCode>0%</c:formatCode>
                <c:ptCount val="4"/>
                <c:pt idx="0">
                  <c:v>0.5204944697462589</c:v>
                </c:pt>
                <c:pt idx="1">
                  <c:v>0.26306657991758836</c:v>
                </c:pt>
                <c:pt idx="2">
                  <c:v>0.17458252006072436</c:v>
                </c:pt>
                <c:pt idx="3">
                  <c:v>4.1856430275428326E-2</c:v>
                </c:pt>
              </c:numCache>
            </c:numRef>
          </c:val>
        </c:ser>
        <c:ser>
          <c:idx val="2"/>
          <c:order val="2"/>
          <c:tx>
            <c:strRef>
              <c:f>Sheet1!$D$122</c:f>
              <c:strCache>
                <c:ptCount val="1"/>
                <c:pt idx="0">
                  <c:v>DSS residential</c:v>
                </c:pt>
              </c:strCache>
            </c:strRef>
          </c:tx>
          <c:spPr>
            <a:solidFill>
              <a:schemeClr val="accent1">
                <a:lumMod val="75000"/>
              </a:schemeClr>
            </a:solidFill>
          </c:spPr>
          <c:invertIfNegative val="0"/>
          <c:dLbls>
            <c:txPr>
              <a:bodyPr/>
              <a:lstStyle/>
              <a:p>
                <a:pPr>
                  <a:defRPr sz="800"/>
                </a:pPr>
                <a:endParaRPr lang="en-US"/>
              </a:p>
            </c:txPr>
            <c:showLegendKey val="0"/>
            <c:showVal val="1"/>
            <c:showCatName val="0"/>
            <c:showSerName val="0"/>
            <c:showPercent val="0"/>
            <c:showBubbleSize val="0"/>
            <c:showLeaderLines val="0"/>
          </c:dLbls>
          <c:cat>
            <c:strRef>
              <c:f>Sheet1!$A$123:$A$126</c:f>
              <c:strCache>
                <c:ptCount val="4"/>
                <c:pt idx="0">
                  <c:v>No qualifications </c:v>
                </c:pt>
                <c:pt idx="1">
                  <c:v>Level 1 and 2 certificates </c:v>
                </c:pt>
                <c:pt idx="2">
                  <c:v>Level 3 to 6 certificates or diplomas </c:v>
                </c:pt>
                <c:pt idx="3">
                  <c:v>University qualifications </c:v>
                </c:pt>
              </c:strCache>
            </c:strRef>
          </c:cat>
          <c:val>
            <c:numRef>
              <c:f>Sheet1!$D$123:$D$126</c:f>
              <c:numCache>
                <c:formatCode>0%</c:formatCode>
                <c:ptCount val="4"/>
                <c:pt idx="0">
                  <c:v>0.82215598609041229</c:v>
                </c:pt>
                <c:pt idx="1">
                  <c:v>0.13164431197218082</c:v>
                </c:pt>
                <c:pt idx="2">
                  <c:v>3.6761053154495779E-2</c:v>
                </c:pt>
                <c:pt idx="3">
                  <c:v>9.4386487829110789E-3</c:v>
                </c:pt>
              </c:numCache>
            </c:numRef>
          </c:val>
        </c:ser>
        <c:dLbls>
          <c:showLegendKey val="0"/>
          <c:showVal val="0"/>
          <c:showCatName val="0"/>
          <c:showSerName val="0"/>
          <c:showPercent val="0"/>
          <c:showBubbleSize val="0"/>
        </c:dLbls>
        <c:gapWidth val="150"/>
        <c:axId val="113963776"/>
        <c:axId val="113965312"/>
      </c:barChart>
      <c:catAx>
        <c:axId val="113963776"/>
        <c:scaling>
          <c:orientation val="minMax"/>
        </c:scaling>
        <c:delete val="0"/>
        <c:axPos val="b"/>
        <c:majorTickMark val="out"/>
        <c:minorTickMark val="none"/>
        <c:tickLblPos val="nextTo"/>
        <c:txPr>
          <a:bodyPr/>
          <a:lstStyle/>
          <a:p>
            <a:pPr>
              <a:defRPr sz="800"/>
            </a:pPr>
            <a:endParaRPr lang="en-US"/>
          </a:p>
        </c:txPr>
        <c:crossAx val="113965312"/>
        <c:crosses val="autoZero"/>
        <c:auto val="1"/>
        <c:lblAlgn val="ctr"/>
        <c:lblOffset val="100"/>
        <c:noMultiLvlLbl val="0"/>
      </c:catAx>
      <c:valAx>
        <c:axId val="113965312"/>
        <c:scaling>
          <c:orientation val="minMax"/>
        </c:scaling>
        <c:delete val="0"/>
        <c:axPos val="l"/>
        <c:numFmt formatCode="0%" sourceLinked="1"/>
        <c:majorTickMark val="out"/>
        <c:minorTickMark val="none"/>
        <c:tickLblPos val="nextTo"/>
        <c:txPr>
          <a:bodyPr/>
          <a:lstStyle/>
          <a:p>
            <a:pPr>
              <a:defRPr sz="800"/>
            </a:pPr>
            <a:endParaRPr lang="en-US"/>
          </a:p>
        </c:txPr>
        <c:crossAx val="113963776"/>
        <c:crosses val="autoZero"/>
        <c:crossBetween val="between"/>
        <c:majorUnit val="0.30000000000000004"/>
      </c:valAx>
    </c:plotArea>
    <c:legend>
      <c:legendPos val="r"/>
      <c:layout>
        <c:manualLayout>
          <c:xMode val="edge"/>
          <c:yMode val="edge"/>
          <c:x val="0.64591980079957467"/>
          <c:y val="0.30336855521021144"/>
          <c:w val="0.31900467601870408"/>
          <c:h val="0.33923489119096839"/>
        </c:manualLayout>
      </c:layout>
      <c:overlay val="0"/>
      <c:txPr>
        <a:bodyPr/>
        <a:lstStyle/>
        <a:p>
          <a:pPr>
            <a:defRPr sz="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2">
                <a:lumMod val="50000"/>
              </a:schemeClr>
            </a:solidFill>
          </c:spPr>
          <c:invertIfNegative val="0"/>
          <c:dLbls>
            <c:showLegendKey val="0"/>
            <c:showVal val="1"/>
            <c:showCatName val="0"/>
            <c:showSerName val="0"/>
            <c:showPercent val="0"/>
            <c:showBubbleSize val="0"/>
            <c:showLeaderLines val="0"/>
          </c:dLbls>
          <c:cat>
            <c:strRef>
              <c:f>Sheet1!$B$96:$B$101</c:f>
              <c:strCache>
                <c:ptCount val="6"/>
                <c:pt idx="0">
                  <c:v>Intellectual</c:v>
                </c:pt>
                <c:pt idx="1">
                  <c:v>Physical</c:v>
                </c:pt>
                <c:pt idx="2">
                  <c:v>Autism spectrum</c:v>
                </c:pt>
                <c:pt idx="3">
                  <c:v>Sensory</c:v>
                </c:pt>
                <c:pt idx="4">
                  <c:v>Neurological</c:v>
                </c:pt>
                <c:pt idx="5">
                  <c:v>Other</c:v>
                </c:pt>
              </c:strCache>
            </c:strRef>
          </c:cat>
          <c:val>
            <c:numRef>
              <c:f>Sheet1!$C$96:$C$101</c:f>
              <c:numCache>
                <c:formatCode>General</c:formatCode>
                <c:ptCount val="6"/>
                <c:pt idx="0">
                  <c:v>14440</c:v>
                </c:pt>
                <c:pt idx="1">
                  <c:v>9002</c:v>
                </c:pt>
                <c:pt idx="2">
                  <c:v>6234</c:v>
                </c:pt>
                <c:pt idx="3">
                  <c:v>1004</c:v>
                </c:pt>
                <c:pt idx="4">
                  <c:v>310</c:v>
                </c:pt>
                <c:pt idx="5">
                  <c:v>518</c:v>
                </c:pt>
              </c:numCache>
            </c:numRef>
          </c:val>
        </c:ser>
        <c:dLbls>
          <c:showLegendKey val="0"/>
          <c:showVal val="0"/>
          <c:showCatName val="0"/>
          <c:showSerName val="0"/>
          <c:showPercent val="0"/>
          <c:showBubbleSize val="0"/>
        </c:dLbls>
        <c:gapWidth val="150"/>
        <c:axId val="114633344"/>
        <c:axId val="114655616"/>
      </c:barChart>
      <c:catAx>
        <c:axId val="114633344"/>
        <c:scaling>
          <c:orientation val="minMax"/>
        </c:scaling>
        <c:delete val="0"/>
        <c:axPos val="b"/>
        <c:majorTickMark val="out"/>
        <c:minorTickMark val="none"/>
        <c:tickLblPos val="nextTo"/>
        <c:txPr>
          <a:bodyPr/>
          <a:lstStyle/>
          <a:p>
            <a:pPr>
              <a:defRPr sz="700"/>
            </a:pPr>
            <a:endParaRPr lang="en-US"/>
          </a:p>
        </c:txPr>
        <c:crossAx val="114655616"/>
        <c:crosses val="autoZero"/>
        <c:auto val="1"/>
        <c:lblAlgn val="ctr"/>
        <c:lblOffset val="100"/>
        <c:noMultiLvlLbl val="0"/>
      </c:catAx>
      <c:valAx>
        <c:axId val="114655616"/>
        <c:scaling>
          <c:orientation val="minMax"/>
        </c:scaling>
        <c:delete val="0"/>
        <c:axPos val="l"/>
        <c:numFmt formatCode="General" sourceLinked="1"/>
        <c:majorTickMark val="out"/>
        <c:minorTickMark val="none"/>
        <c:tickLblPos val="nextTo"/>
        <c:crossAx val="114633344"/>
        <c:crosses val="autoZero"/>
        <c:crossBetween val="between"/>
        <c:majorUnit val="3000"/>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Sheet1!$E$10</c:f>
              <c:strCache>
                <c:ptCount val="1"/>
                <c:pt idx="0">
                  <c:v>Percent</c:v>
                </c:pt>
              </c:strCache>
            </c:strRef>
          </c:tx>
          <c:spPr>
            <a:solidFill>
              <a:srgbClr val="A2D082"/>
            </a:solidFill>
          </c:spPr>
          <c:invertIfNegative val="0"/>
          <c:dLbls>
            <c:dLbl>
              <c:idx val="0"/>
              <c:layout/>
              <c:tx>
                <c:rich>
                  <a:bodyPr/>
                  <a:lstStyle/>
                  <a:p>
                    <a:r>
                      <a:rPr lang="en-US" smtClean="0"/>
                      <a:t>13.8%</a:t>
                    </a:r>
                    <a:endParaRPr lang="en-US" dirty="0"/>
                  </a:p>
                </c:rich>
              </c:tx>
              <c:showLegendKey val="0"/>
              <c:showVal val="1"/>
              <c:showCatName val="0"/>
              <c:showSerName val="0"/>
              <c:showPercent val="0"/>
              <c:showBubbleSize val="0"/>
            </c:dLbl>
            <c:dLbl>
              <c:idx val="1"/>
              <c:layout>
                <c:manualLayout>
                  <c:x val="3.6185882605018838E-3"/>
                  <c:y val="3.6075896869521153E-2"/>
                </c:manualLayout>
              </c:layout>
              <c:tx>
                <c:rich>
                  <a:bodyPr/>
                  <a:lstStyle/>
                  <a:p>
                    <a:r>
                      <a:rPr lang="en-US" dirty="0" smtClean="0"/>
                      <a:t>16.4%</a:t>
                    </a:r>
                    <a:endParaRPr lang="en-US" dirty="0"/>
                  </a:p>
                </c:rich>
              </c:tx>
              <c:showLegendKey val="0"/>
              <c:showVal val="1"/>
              <c:showCatName val="0"/>
              <c:showSerName val="0"/>
              <c:showPercent val="0"/>
              <c:showBubbleSize val="0"/>
            </c:dLbl>
            <c:dLbl>
              <c:idx val="2"/>
              <c:layout/>
              <c:tx>
                <c:rich>
                  <a:bodyPr/>
                  <a:lstStyle/>
                  <a:p>
                    <a:r>
                      <a:rPr lang="en-US" smtClean="0"/>
                      <a:t>18.6%</a:t>
                    </a:r>
                    <a:endParaRPr lang="en-US"/>
                  </a:p>
                </c:rich>
              </c:tx>
              <c:showLegendKey val="0"/>
              <c:showVal val="1"/>
              <c:showCatName val="0"/>
              <c:showSerName val="0"/>
              <c:showPercent val="0"/>
              <c:showBubbleSize val="0"/>
            </c:dLbl>
            <c:dLbl>
              <c:idx val="3"/>
              <c:layout/>
              <c:tx>
                <c:rich>
                  <a:bodyPr/>
                  <a:lstStyle/>
                  <a:p>
                    <a:r>
                      <a:rPr lang="en-US" smtClean="0"/>
                      <a:t>23.2%</a:t>
                    </a:r>
                    <a:endParaRPr lang="en-US"/>
                  </a:p>
                </c:rich>
              </c:tx>
              <c:showLegendKey val="0"/>
              <c:showVal val="1"/>
              <c:showCatName val="0"/>
              <c:showSerName val="0"/>
              <c:showPercent val="0"/>
              <c:showBubbleSize val="0"/>
            </c:dLbl>
            <c:dLbl>
              <c:idx val="4"/>
              <c:layout/>
              <c:tx>
                <c:rich>
                  <a:bodyPr/>
                  <a:lstStyle/>
                  <a:p>
                    <a:r>
                      <a:rPr lang="en-US" smtClean="0"/>
                      <a:t>27.3%</a:t>
                    </a:r>
                    <a:endParaRPr lang="en-US"/>
                  </a:p>
                </c:rich>
              </c:tx>
              <c:showLegendKey val="0"/>
              <c:showVal val="1"/>
              <c:showCatName val="0"/>
              <c:showSerName val="0"/>
              <c:showPercent val="0"/>
              <c:showBubbleSize val="0"/>
            </c:dLbl>
            <c:txPr>
              <a:bodyPr/>
              <a:lstStyle/>
              <a:p>
                <a:pPr>
                  <a:defRPr sz="800"/>
                </a:pPr>
                <a:endParaRPr lang="en-US"/>
              </a:p>
            </c:txPr>
            <c:showLegendKey val="0"/>
            <c:showVal val="1"/>
            <c:showCatName val="0"/>
            <c:showSerName val="0"/>
            <c:showPercent val="0"/>
            <c:showBubbleSize val="0"/>
            <c:showLeaderLines val="0"/>
          </c:dLbls>
          <c:val>
            <c:numRef>
              <c:f>Sheet1!$E$11:$E$15</c:f>
              <c:numCache>
                <c:formatCode>0.00%</c:formatCode>
                <c:ptCount val="5"/>
                <c:pt idx="0">
                  <c:v>0.13800000000000001</c:v>
                </c:pt>
                <c:pt idx="1">
                  <c:v>0.16400000000000001</c:v>
                </c:pt>
                <c:pt idx="2">
                  <c:v>0.186</c:v>
                </c:pt>
                <c:pt idx="3">
                  <c:v>0.23200000000000001</c:v>
                </c:pt>
                <c:pt idx="4">
                  <c:v>0.27300000000000002</c:v>
                </c:pt>
              </c:numCache>
            </c:numRef>
          </c:val>
        </c:ser>
        <c:dLbls>
          <c:showLegendKey val="0"/>
          <c:showVal val="0"/>
          <c:showCatName val="0"/>
          <c:showSerName val="0"/>
          <c:showPercent val="0"/>
          <c:showBubbleSize val="0"/>
        </c:dLbls>
        <c:gapWidth val="150"/>
        <c:axId val="114665344"/>
        <c:axId val="116047872"/>
      </c:barChart>
      <c:catAx>
        <c:axId val="114665344"/>
        <c:scaling>
          <c:orientation val="minMax"/>
        </c:scaling>
        <c:delete val="0"/>
        <c:axPos val="b"/>
        <c:title>
          <c:tx>
            <c:rich>
              <a:bodyPr/>
              <a:lstStyle/>
              <a:p>
                <a:pPr>
                  <a:defRPr/>
                </a:pPr>
                <a:r>
                  <a:rPr lang="en-US" b="0" dirty="0"/>
                  <a:t>NZ Deprivation Index quintiles</a:t>
                </a:r>
              </a:p>
            </c:rich>
          </c:tx>
          <c:layout>
            <c:manualLayout>
              <c:xMode val="edge"/>
              <c:yMode val="edge"/>
              <c:x val="0.33095921651580668"/>
              <c:y val="0.78206522294904268"/>
            </c:manualLayout>
          </c:layout>
          <c:overlay val="0"/>
        </c:title>
        <c:majorTickMark val="out"/>
        <c:minorTickMark val="none"/>
        <c:tickLblPos val="nextTo"/>
        <c:txPr>
          <a:bodyPr/>
          <a:lstStyle/>
          <a:p>
            <a:pPr>
              <a:defRPr sz="800"/>
            </a:pPr>
            <a:endParaRPr lang="en-US"/>
          </a:p>
        </c:txPr>
        <c:crossAx val="116047872"/>
        <c:crosses val="autoZero"/>
        <c:auto val="1"/>
        <c:lblAlgn val="ctr"/>
        <c:lblOffset val="100"/>
        <c:noMultiLvlLbl val="0"/>
      </c:catAx>
      <c:valAx>
        <c:axId val="116047872"/>
        <c:scaling>
          <c:orientation val="minMax"/>
        </c:scaling>
        <c:delete val="0"/>
        <c:axPos val="l"/>
        <c:numFmt formatCode="0%" sourceLinked="0"/>
        <c:majorTickMark val="out"/>
        <c:minorTickMark val="none"/>
        <c:tickLblPos val="nextTo"/>
        <c:crossAx val="114665344"/>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15"/>
    </mc:Choice>
    <mc:Fallback>
      <c:style val="15"/>
    </mc:Fallback>
  </mc:AlternateContent>
  <c:chart>
    <c:title>
      <c:tx>
        <c:rich>
          <a:bodyPr/>
          <a:lstStyle/>
          <a:p>
            <a:pPr>
              <a:defRPr/>
            </a:pPr>
            <a:r>
              <a:rPr lang="en-NZ" sz="1000" dirty="0"/>
              <a:t>Expenditure on DSS </a:t>
            </a:r>
            <a:r>
              <a:rPr lang="en-NZ" sz="1000" dirty="0" smtClean="0"/>
              <a:t>category ($1.167 billion total)</a:t>
            </a:r>
            <a:endParaRPr lang="en-NZ" sz="1000" dirty="0"/>
          </a:p>
        </c:rich>
      </c:tx>
      <c:layout>
        <c:manualLayout>
          <c:xMode val="edge"/>
          <c:yMode val="edge"/>
          <c:x val="3.7256046990651007E-2"/>
          <c:y val="0.13292860445991475"/>
        </c:manualLayout>
      </c:layout>
      <c:overlay val="0"/>
    </c:title>
    <c:autoTitleDeleted val="0"/>
    <c:plotArea>
      <c:layout>
        <c:manualLayout>
          <c:layoutTarget val="inner"/>
          <c:xMode val="edge"/>
          <c:yMode val="edge"/>
          <c:x val="6.2807641734598726E-2"/>
          <c:y val="0.23683077677574041"/>
          <c:w val="0.50302413726584294"/>
          <c:h val="0.68323025365773915"/>
        </c:manualLayout>
      </c:layout>
      <c:pieChart>
        <c:varyColors val="1"/>
        <c:ser>
          <c:idx val="0"/>
          <c:order val="0"/>
          <c:dPt>
            <c:idx val="0"/>
            <c:bubble3D val="0"/>
            <c:spPr>
              <a:solidFill>
                <a:schemeClr val="accent6">
                  <a:lumMod val="20000"/>
                  <a:lumOff val="80000"/>
                </a:schemeClr>
              </a:solidFill>
            </c:spPr>
          </c:dPt>
          <c:dPt>
            <c:idx val="1"/>
            <c:bubble3D val="0"/>
            <c:spPr>
              <a:solidFill>
                <a:srgbClr val="A2D082"/>
              </a:solidFill>
            </c:spPr>
          </c:dPt>
          <c:dPt>
            <c:idx val="2"/>
            <c:bubble3D val="0"/>
            <c:spPr>
              <a:solidFill>
                <a:schemeClr val="accent6">
                  <a:lumMod val="40000"/>
                  <a:lumOff val="60000"/>
                </a:schemeClr>
              </a:solidFill>
            </c:spPr>
          </c:dPt>
          <c:dPt>
            <c:idx val="3"/>
            <c:bubble3D val="0"/>
            <c:spPr>
              <a:solidFill>
                <a:srgbClr val="DAEFC3"/>
              </a:solidFill>
            </c:spPr>
          </c:dPt>
          <c:dPt>
            <c:idx val="4"/>
            <c:bubble3D val="0"/>
            <c:spPr>
              <a:solidFill>
                <a:schemeClr val="accent1">
                  <a:lumMod val="40000"/>
                  <a:lumOff val="60000"/>
                </a:schemeClr>
              </a:solidFill>
            </c:spPr>
          </c:dPt>
          <c:dPt>
            <c:idx val="5"/>
            <c:bubble3D val="0"/>
            <c:spPr>
              <a:solidFill>
                <a:schemeClr val="accent1">
                  <a:lumMod val="75000"/>
                </a:schemeClr>
              </a:solidFill>
            </c:spPr>
          </c:dPt>
          <c:dLbls>
            <c:dLbl>
              <c:idx val="0"/>
              <c:layout/>
              <c:tx>
                <c:rich>
                  <a:bodyPr/>
                  <a:lstStyle/>
                  <a:p>
                    <a:r>
                      <a:rPr lang="en-US"/>
                      <a:t>$293m</a:t>
                    </a:r>
                  </a:p>
                </c:rich>
              </c:tx>
              <c:showLegendKey val="0"/>
              <c:showVal val="1"/>
              <c:showCatName val="0"/>
              <c:showSerName val="0"/>
              <c:showPercent val="0"/>
              <c:showBubbleSize val="0"/>
            </c:dLbl>
            <c:dLbl>
              <c:idx val="1"/>
              <c:layout/>
              <c:tx>
                <c:rich>
                  <a:bodyPr/>
                  <a:lstStyle/>
                  <a:p>
                    <a:r>
                      <a:rPr lang="en-US"/>
                      <a:t>$516m</a:t>
                    </a:r>
                  </a:p>
                </c:rich>
              </c:tx>
              <c:showLegendKey val="0"/>
              <c:showVal val="1"/>
              <c:showCatName val="0"/>
              <c:showSerName val="0"/>
              <c:showPercent val="0"/>
              <c:showBubbleSize val="0"/>
            </c:dLbl>
            <c:dLbl>
              <c:idx val="2"/>
              <c:layout/>
              <c:tx>
                <c:rich>
                  <a:bodyPr/>
                  <a:lstStyle/>
                  <a:p>
                    <a:r>
                      <a:rPr lang="en-US"/>
                      <a:t>$27m</a:t>
                    </a:r>
                  </a:p>
                </c:rich>
              </c:tx>
              <c:showLegendKey val="0"/>
              <c:showVal val="1"/>
              <c:showCatName val="0"/>
              <c:showSerName val="0"/>
              <c:showPercent val="0"/>
              <c:showBubbleSize val="0"/>
            </c:dLbl>
            <c:dLbl>
              <c:idx val="3"/>
              <c:layout/>
              <c:tx>
                <c:rich>
                  <a:bodyPr/>
                  <a:lstStyle/>
                  <a:p>
                    <a:r>
                      <a:rPr lang="en-US"/>
                      <a:t>$75m</a:t>
                    </a:r>
                  </a:p>
                </c:rich>
              </c:tx>
              <c:showLegendKey val="0"/>
              <c:showVal val="1"/>
              <c:showCatName val="0"/>
              <c:showSerName val="0"/>
              <c:showPercent val="0"/>
              <c:showBubbleSize val="0"/>
            </c:dLbl>
            <c:dLbl>
              <c:idx val="4"/>
              <c:layout/>
              <c:tx>
                <c:rich>
                  <a:bodyPr/>
                  <a:lstStyle/>
                  <a:p>
                    <a:r>
                      <a:rPr lang="en-US"/>
                      <a:t>$130m</a:t>
                    </a:r>
                  </a:p>
                </c:rich>
              </c:tx>
              <c:showLegendKey val="0"/>
              <c:showVal val="1"/>
              <c:showCatName val="0"/>
              <c:showSerName val="0"/>
              <c:showPercent val="0"/>
              <c:showBubbleSize val="0"/>
            </c:dLbl>
            <c:dLbl>
              <c:idx val="5"/>
              <c:layout/>
              <c:tx>
                <c:rich>
                  <a:bodyPr/>
                  <a:lstStyle/>
                  <a:p>
                    <a:r>
                      <a:rPr lang="en-US"/>
                      <a:t>$126m</a:t>
                    </a:r>
                  </a:p>
                </c:rich>
              </c:tx>
              <c:showLegendKey val="0"/>
              <c:showVal val="1"/>
              <c:showCatName val="0"/>
              <c:showSerName val="0"/>
              <c:showPercent val="0"/>
              <c:showBubbleSize val="0"/>
            </c:dLbl>
            <c:txPr>
              <a:bodyPr/>
              <a:lstStyle/>
              <a:p>
                <a:pPr>
                  <a:defRPr sz="800"/>
                </a:pPr>
                <a:endParaRPr lang="en-US"/>
              </a:p>
            </c:txPr>
            <c:showLegendKey val="0"/>
            <c:showVal val="1"/>
            <c:showCatName val="0"/>
            <c:showSerName val="0"/>
            <c:showPercent val="0"/>
            <c:showBubbleSize val="0"/>
            <c:showLeaderLines val="1"/>
          </c:dLbls>
          <c:cat>
            <c:strRef>
              <c:f>Sheet1!$B$298:$B$303</c:f>
              <c:strCache>
                <c:ptCount val="6"/>
                <c:pt idx="0">
                  <c:v>Community care</c:v>
                </c:pt>
                <c:pt idx="1">
                  <c:v>Residential care</c:v>
                </c:pt>
                <c:pt idx="2">
                  <c:v>Day programmes</c:v>
                </c:pt>
                <c:pt idx="3">
                  <c:v>High &amp; complex</c:v>
                </c:pt>
                <c:pt idx="4">
                  <c:v>Environmental supports</c:v>
                </c:pt>
                <c:pt idx="5">
                  <c:v>Other</c:v>
                </c:pt>
              </c:strCache>
            </c:strRef>
          </c:cat>
          <c:val>
            <c:numRef>
              <c:f>Sheet1!$C$298:$C$303</c:f>
              <c:numCache>
                <c:formatCode>"$"#,##0</c:formatCode>
                <c:ptCount val="6"/>
                <c:pt idx="0">
                  <c:v>293</c:v>
                </c:pt>
                <c:pt idx="1">
                  <c:v>516</c:v>
                </c:pt>
                <c:pt idx="2">
                  <c:v>27</c:v>
                </c:pt>
                <c:pt idx="3">
                  <c:v>75</c:v>
                </c:pt>
                <c:pt idx="4">
                  <c:v>130</c:v>
                </c:pt>
                <c:pt idx="5">
                  <c:v>126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2118677860648188"/>
          <c:y val="0.26113395462632438"/>
          <c:w val="0.25406577394089475"/>
          <c:h val="0.7157213248074501"/>
        </c:manualLayout>
      </c:layout>
      <c:overlay val="0"/>
      <c:txPr>
        <a:bodyPr/>
        <a:lstStyle/>
        <a:p>
          <a:pPr>
            <a:defRPr sz="800"/>
          </a:pPr>
          <a:endParaRPr lang="en-US"/>
        </a:p>
      </c:txPr>
    </c:legend>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spPr>
            <a:solidFill>
              <a:schemeClr val="accent2">
                <a:lumMod val="60000"/>
                <a:lumOff val="40000"/>
              </a:schemeClr>
            </a:solidFill>
          </c:spPr>
          <c:invertIfNegative val="0"/>
          <c:dLbls>
            <c:dLblPos val="ctr"/>
            <c:showLegendKey val="0"/>
            <c:showVal val="1"/>
            <c:showCatName val="0"/>
            <c:showSerName val="0"/>
            <c:showPercent val="0"/>
            <c:showBubbleSize val="0"/>
            <c:showLeaderLines val="0"/>
          </c:dLbls>
          <c:cat>
            <c:strRef>
              <c:f>Sheet1!$B$181:$B$183</c:f>
              <c:strCache>
                <c:ptCount val="3"/>
                <c:pt idx="0">
                  <c:v>Under 16</c:v>
                </c:pt>
                <c:pt idx="1">
                  <c:v>16 to 18 </c:v>
                </c:pt>
                <c:pt idx="2">
                  <c:v>19 to 28 </c:v>
                </c:pt>
              </c:strCache>
            </c:strRef>
          </c:cat>
          <c:val>
            <c:numRef>
              <c:f>Sheet1!$C$181:$C$183</c:f>
              <c:numCache>
                <c:formatCode>0%</c:formatCode>
                <c:ptCount val="3"/>
                <c:pt idx="0">
                  <c:v>0.15027322404371585</c:v>
                </c:pt>
                <c:pt idx="1">
                  <c:v>0.18792866941015088</c:v>
                </c:pt>
                <c:pt idx="2">
                  <c:v>0.18754231550440081</c:v>
                </c:pt>
              </c:numCache>
            </c:numRef>
          </c:val>
        </c:ser>
        <c:dLbls>
          <c:showLegendKey val="0"/>
          <c:showVal val="0"/>
          <c:showCatName val="0"/>
          <c:showSerName val="0"/>
          <c:showPercent val="0"/>
          <c:showBubbleSize val="0"/>
        </c:dLbls>
        <c:gapWidth val="150"/>
        <c:axId val="116336512"/>
        <c:axId val="116371456"/>
      </c:barChart>
      <c:catAx>
        <c:axId val="116336512"/>
        <c:scaling>
          <c:orientation val="minMax"/>
        </c:scaling>
        <c:delete val="0"/>
        <c:axPos val="b"/>
        <c:title>
          <c:tx>
            <c:rich>
              <a:bodyPr/>
              <a:lstStyle/>
              <a:p>
                <a:pPr>
                  <a:defRPr sz="800"/>
                </a:pPr>
                <a:r>
                  <a:rPr lang="en-US" sz="1000" b="0" dirty="0"/>
                  <a:t>Age of DSS client</a:t>
                </a:r>
              </a:p>
            </c:rich>
          </c:tx>
          <c:layout/>
          <c:overlay val="0"/>
        </c:title>
        <c:majorTickMark val="out"/>
        <c:minorTickMark val="none"/>
        <c:tickLblPos val="nextTo"/>
        <c:txPr>
          <a:bodyPr/>
          <a:lstStyle/>
          <a:p>
            <a:pPr>
              <a:defRPr sz="800">
                <a:latin typeface="+mn-lt"/>
                <a:cs typeface="Arial" panose="020B0604020202020204" pitchFamily="34" charset="0"/>
              </a:defRPr>
            </a:pPr>
            <a:endParaRPr lang="en-US"/>
          </a:p>
        </c:txPr>
        <c:crossAx val="116371456"/>
        <c:crosses val="autoZero"/>
        <c:auto val="1"/>
        <c:lblAlgn val="ctr"/>
        <c:lblOffset val="100"/>
        <c:noMultiLvlLbl val="0"/>
      </c:catAx>
      <c:valAx>
        <c:axId val="116371456"/>
        <c:scaling>
          <c:orientation val="minMax"/>
        </c:scaling>
        <c:delete val="0"/>
        <c:axPos val="l"/>
        <c:numFmt formatCode="0%" sourceLinked="1"/>
        <c:majorTickMark val="out"/>
        <c:minorTickMark val="none"/>
        <c:tickLblPos val="nextTo"/>
        <c:txPr>
          <a:bodyPr/>
          <a:lstStyle/>
          <a:p>
            <a:pPr>
              <a:defRPr sz="800">
                <a:latin typeface="Arial" panose="020B0604020202020204" pitchFamily="34" charset="0"/>
                <a:cs typeface="Arial" panose="020B0604020202020204" pitchFamily="34" charset="0"/>
              </a:defRPr>
            </a:pPr>
            <a:endParaRPr lang="en-US"/>
          </a:p>
        </c:txPr>
        <c:crossAx val="116336512"/>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0.67024</cdr:x>
      <cdr:y>0.04339</cdr:y>
    </cdr:from>
    <cdr:to>
      <cdr:x>0.95537</cdr:x>
      <cdr:y>0.39572</cdr:y>
    </cdr:to>
    <cdr:sp macro="" textlink="">
      <cdr:nvSpPr>
        <cdr:cNvPr id="2" name="TextBox 34"/>
        <cdr:cNvSpPr txBox="1"/>
      </cdr:nvSpPr>
      <cdr:spPr>
        <a:xfrm xmlns:a="http://schemas.openxmlformats.org/drawingml/2006/main">
          <a:off x="2369741" y="72008"/>
          <a:ext cx="100811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a:lstStyle>
        <a:p xmlns:a="http://schemas.openxmlformats.org/drawingml/2006/main">
          <a:r>
            <a:rPr lang="mi-NZ" sz="800" i="1" dirty="0" smtClean="0">
              <a:latin typeface="Arial" panose="020B0604020202020204" pitchFamily="34" charset="0"/>
              <a:cs typeface="Arial" panose="020B0604020202020204" pitchFamily="34" charset="0"/>
            </a:rPr>
            <a:t>Note: people with mental health conditions are not eligible for DSS </a:t>
          </a:r>
          <a:endParaRPr lang="en-NZ" sz="800" i="1"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0.16112</cdr:x>
      <cdr:y>0.25586</cdr:y>
    </cdr:from>
    <cdr:to>
      <cdr:x>0.96445</cdr:x>
      <cdr:y>0.25864</cdr:y>
    </cdr:to>
    <cdr:cxnSp macro="">
      <cdr:nvCxnSpPr>
        <cdr:cNvPr id="3" name="Straight Connector 2"/>
        <cdr:cNvCxnSpPr/>
      </cdr:nvCxnSpPr>
      <cdr:spPr>
        <a:xfrm xmlns:a="http://schemas.openxmlformats.org/drawingml/2006/main">
          <a:off x="565462" y="450359"/>
          <a:ext cx="2819411" cy="4893"/>
        </a:xfrm>
        <a:prstGeom xmlns:a="http://schemas.openxmlformats.org/drawingml/2006/main" prst="line">
          <a:avLst/>
        </a:prstGeom>
        <a:ln xmlns:a="http://schemas.openxmlformats.org/drawingml/2006/main" w="12700">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cdr:x>
      <cdr:y>0.06111</cdr:y>
    </cdr:from>
    <cdr:to>
      <cdr:x>0.425</cdr:x>
      <cdr:y>0.23889</cdr:y>
    </cdr:to>
    <cdr:sp macro="" textlink="">
      <cdr:nvSpPr>
        <cdr:cNvPr id="4" name="TextBox 3"/>
        <cdr:cNvSpPr txBox="1"/>
      </cdr:nvSpPr>
      <cdr:spPr>
        <a:xfrm xmlns:a="http://schemas.openxmlformats.org/drawingml/2006/main">
          <a:off x="411480" y="167640"/>
          <a:ext cx="153162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NZ"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NZ"/>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72E75A24-F216-471B-8CD9-297DC151D277}" type="datetimeFigureOut">
              <a:rPr lang="en-NZ" smtClean="0"/>
              <a:t>13/12/2016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417497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2E75A24-F216-471B-8CD9-297DC151D277}" type="datetimeFigureOut">
              <a:rPr lang="en-NZ" smtClean="0"/>
              <a:t>13/12/2016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22072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2E75A24-F216-471B-8CD9-297DC151D277}" type="datetimeFigureOut">
              <a:rPr lang="en-NZ" smtClean="0"/>
              <a:t>13/12/2016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288702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2E75A24-F216-471B-8CD9-297DC151D277}" type="datetimeFigureOut">
              <a:rPr lang="en-NZ" smtClean="0"/>
              <a:t>13/12/2016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201223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NZ"/>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75A24-F216-471B-8CD9-297DC151D277}" type="datetimeFigureOut">
              <a:rPr lang="en-NZ" smtClean="0"/>
              <a:t>13/12/2016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338384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2E75A24-F216-471B-8CD9-297DC151D277}" type="datetimeFigureOut">
              <a:rPr lang="en-NZ" smtClean="0"/>
              <a:t>13/12/2016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234604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72E75A24-F216-471B-8CD9-297DC151D277}" type="datetimeFigureOut">
              <a:rPr lang="en-NZ" smtClean="0"/>
              <a:t>13/12/2016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13941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72E75A24-F216-471B-8CD9-297DC151D277}" type="datetimeFigureOut">
              <a:rPr lang="en-NZ" smtClean="0"/>
              <a:t>13/12/2016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84244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75A24-F216-471B-8CD9-297DC151D277}" type="datetimeFigureOut">
              <a:rPr lang="en-NZ" smtClean="0"/>
              <a:t>13/12/2016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119719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NZ"/>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75A24-F216-471B-8CD9-297DC151D277}" type="datetimeFigureOut">
              <a:rPr lang="en-NZ" smtClean="0"/>
              <a:t>13/12/2016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18295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NZ"/>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NZ"/>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75A24-F216-471B-8CD9-297DC151D277}" type="datetimeFigureOut">
              <a:rPr lang="en-NZ" smtClean="0"/>
              <a:t>13/12/2016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F0AB28-1F52-4BEF-AFDB-256B5175B7FA}" type="slidenum">
              <a:rPr lang="en-NZ" smtClean="0"/>
              <a:t>‹#›</a:t>
            </a:fld>
            <a:endParaRPr lang="en-NZ"/>
          </a:p>
        </p:txBody>
      </p:sp>
    </p:spTree>
    <p:extLst>
      <p:ext uri="{BB962C8B-B14F-4D97-AF65-F5344CB8AC3E}">
        <p14:creationId xmlns:p14="http://schemas.microsoft.com/office/powerpoint/2010/main" val="96062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2E75A24-F216-471B-8CD9-297DC151D277}" type="datetimeFigureOut">
              <a:rPr lang="en-NZ" smtClean="0"/>
              <a:t>13/12/2016</a:t>
            </a:fld>
            <a:endParaRPr lang="en-NZ"/>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FF0AB28-1F52-4BEF-AFDB-256B5175B7FA}" type="slidenum">
              <a:rPr lang="en-NZ" smtClean="0"/>
              <a:t>‹#›</a:t>
            </a:fld>
            <a:endParaRPr lang="en-NZ"/>
          </a:p>
        </p:txBody>
      </p:sp>
    </p:spTree>
    <p:extLst>
      <p:ext uri="{BB962C8B-B14F-4D97-AF65-F5344CB8AC3E}">
        <p14:creationId xmlns:p14="http://schemas.microsoft.com/office/powerpoint/2010/main" val="302698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9000" y="1409378"/>
            <a:ext cx="317182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3" name="Chart 82"/>
          <p:cNvGraphicFramePr>
            <a:graphicFrameLocks/>
          </p:cNvGraphicFramePr>
          <p:nvPr>
            <p:extLst>
              <p:ext uri="{D42A27DB-BD31-4B8C-83A1-F6EECF244321}">
                <p14:modId xmlns:p14="http://schemas.microsoft.com/office/powerpoint/2010/main" val="3576697539"/>
              </p:ext>
            </p:extLst>
          </p:nvPr>
        </p:nvGraphicFramePr>
        <p:xfrm>
          <a:off x="3483478" y="725830"/>
          <a:ext cx="3880313" cy="2482548"/>
        </p:xfrm>
        <a:graphic>
          <a:graphicData uri="http://schemas.openxmlformats.org/drawingml/2006/chart">
            <c:chart xmlns:c="http://schemas.openxmlformats.org/drawingml/2006/chart" xmlns:r="http://schemas.openxmlformats.org/officeDocument/2006/relationships" r:id="rId3"/>
          </a:graphicData>
        </a:graphic>
      </p:graphicFrame>
      <p:sp>
        <p:nvSpPr>
          <p:cNvPr id="84" name="Rectangle 83"/>
          <p:cNvSpPr/>
          <p:nvPr/>
        </p:nvSpPr>
        <p:spPr>
          <a:xfrm>
            <a:off x="58953" y="3208378"/>
            <a:ext cx="3371057"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Many DSS </a:t>
            </a:r>
            <a:r>
              <a:rPr lang="en-US" sz="1000" dirty="0">
                <a:latin typeface="Arial" panose="020B0604020202020204" pitchFamily="34" charset="0"/>
                <a:cs typeface="Arial" panose="020B0604020202020204" pitchFamily="34" charset="0"/>
              </a:rPr>
              <a:t>recipients are living in </a:t>
            </a:r>
            <a:r>
              <a:rPr lang="en-US" sz="1000" dirty="0" smtClean="0">
                <a:latin typeface="Arial" panose="020B0604020202020204" pitchFamily="34" charset="0"/>
                <a:cs typeface="Arial" panose="020B0604020202020204" pitchFamily="34" charset="0"/>
              </a:rPr>
              <a:t>relatively deprived </a:t>
            </a:r>
            <a:r>
              <a:rPr lang="en-US" sz="1000" dirty="0">
                <a:latin typeface="Arial" panose="020B0604020202020204" pitchFamily="34" charset="0"/>
                <a:cs typeface="Arial" panose="020B0604020202020204" pitchFamily="34" charset="0"/>
              </a:rPr>
              <a:t>communities </a:t>
            </a:r>
          </a:p>
        </p:txBody>
      </p:sp>
      <p:sp>
        <p:nvSpPr>
          <p:cNvPr id="85" name="Rectangle 84"/>
          <p:cNvSpPr/>
          <p:nvPr/>
        </p:nvSpPr>
        <p:spPr>
          <a:xfrm>
            <a:off x="7480920" y="1056184"/>
            <a:ext cx="5320680"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Clients with the highest needs account </a:t>
            </a:r>
            <a:r>
              <a:rPr lang="en-US" sz="1000" dirty="0" smtClean="0">
                <a:solidFill>
                  <a:schemeClr val="tx1"/>
                </a:solidFill>
                <a:latin typeface="Arial" panose="020B0604020202020204" pitchFamily="34" charset="0"/>
                <a:cs typeface="Arial" panose="020B0604020202020204" pitchFamily="34" charset="0"/>
              </a:rPr>
              <a:t>for 67% of </a:t>
            </a:r>
            <a:r>
              <a:rPr lang="en-US" sz="1000" dirty="0" smtClean="0">
                <a:latin typeface="Arial" panose="020B0604020202020204" pitchFamily="34" charset="0"/>
                <a:cs typeface="Arial" panose="020B0604020202020204" pitchFamily="34" charset="0"/>
              </a:rPr>
              <a:t>DSS spend</a:t>
            </a:r>
            <a:endParaRPr lang="en-US" sz="1000" dirty="0">
              <a:latin typeface="Arial" panose="020B0604020202020204" pitchFamily="34" charset="0"/>
              <a:cs typeface="Arial" panose="020B0604020202020204" pitchFamily="34" charset="0"/>
            </a:endParaRPr>
          </a:p>
        </p:txBody>
      </p:sp>
      <p:sp>
        <p:nvSpPr>
          <p:cNvPr id="86" name="Rectangle 85"/>
          <p:cNvSpPr/>
          <p:nvPr/>
        </p:nvSpPr>
        <p:spPr>
          <a:xfrm>
            <a:off x="3470420" y="1056184"/>
            <a:ext cx="3743453" cy="353195"/>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DSS clients are less likely to have a formal qualification than beneficiaries with a health condition or disability</a:t>
            </a:r>
            <a:endParaRPr lang="en-US" sz="1000" dirty="0">
              <a:latin typeface="Arial" panose="020B0604020202020204" pitchFamily="34" charset="0"/>
              <a:cs typeface="Arial" panose="020B0604020202020204" pitchFamily="34" charset="0"/>
            </a:endParaRPr>
          </a:p>
        </p:txBody>
      </p:sp>
      <p:sp>
        <p:nvSpPr>
          <p:cNvPr id="92" name="Rectangle 91"/>
          <p:cNvSpPr/>
          <p:nvPr/>
        </p:nvSpPr>
        <p:spPr>
          <a:xfrm>
            <a:off x="7582233" y="4080521"/>
            <a:ext cx="2202944" cy="13681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1000" dirty="0" smtClean="0">
                <a:solidFill>
                  <a:schemeClr val="tx1"/>
                </a:solidFill>
                <a:latin typeface="Arial" panose="020B0604020202020204" pitchFamily="34" charset="0"/>
                <a:cs typeface="Arial" panose="020B0604020202020204" pitchFamily="34" charset="0"/>
              </a:rPr>
              <a:t>Most of those in the Very High Needs category are in residential care (58%). Residential care services make up the largest portion of DSS spend. There are 7231 clients in residential care</a:t>
            </a:r>
            <a:r>
              <a:rPr lang="mi-NZ" sz="1200" dirty="0" smtClean="0">
                <a:solidFill>
                  <a:schemeClr val="tx1"/>
                </a:solidFill>
                <a:latin typeface="Arial" panose="020B0604020202020204" pitchFamily="34" charset="0"/>
                <a:cs typeface="Arial" panose="020B0604020202020204" pitchFamily="34" charset="0"/>
              </a:rPr>
              <a:t>.</a:t>
            </a:r>
            <a:endParaRPr lang="en-NZ" sz="1200" dirty="0" smtClean="0">
              <a:solidFill>
                <a:schemeClr val="accent2"/>
              </a:solidFill>
              <a:latin typeface="Arial" panose="020B0604020202020204" pitchFamily="34" charset="0"/>
              <a:cs typeface="Arial" panose="020B0604020202020204" pitchFamily="34" charset="0"/>
            </a:endParaRPr>
          </a:p>
        </p:txBody>
      </p:sp>
      <p:sp>
        <p:nvSpPr>
          <p:cNvPr id="93" name="Rectangle 92"/>
          <p:cNvSpPr/>
          <p:nvPr/>
        </p:nvSpPr>
        <p:spPr>
          <a:xfrm flipH="1">
            <a:off x="7363190" y="552128"/>
            <a:ext cx="45719" cy="9001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5" name="Rectangle 94"/>
          <p:cNvSpPr/>
          <p:nvPr/>
        </p:nvSpPr>
        <p:spPr>
          <a:xfrm>
            <a:off x="20985" y="1056183"/>
            <a:ext cx="3371057" cy="353195"/>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Around half of DSS clients’ primary incapacity is due to an intellectual disability</a:t>
            </a:r>
            <a:endParaRPr lang="en-US" sz="500" dirty="0">
              <a:latin typeface="Arial" panose="020B0604020202020204" pitchFamily="34" charset="0"/>
              <a:cs typeface="Arial" panose="020B0604020202020204" pitchFamily="34" charset="0"/>
            </a:endParaRPr>
          </a:p>
        </p:txBody>
      </p:sp>
      <p:sp>
        <p:nvSpPr>
          <p:cNvPr id="97" name="Rectangle 96"/>
          <p:cNvSpPr/>
          <p:nvPr/>
        </p:nvSpPr>
        <p:spPr>
          <a:xfrm>
            <a:off x="7495089" y="8551398"/>
            <a:ext cx="5211811" cy="857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1200" dirty="0">
                <a:solidFill>
                  <a:schemeClr val="tx1"/>
                </a:solidFill>
                <a:latin typeface="Arial" panose="020B0604020202020204" pitchFamily="34" charset="0"/>
                <a:cs typeface="Arial" panose="020B0604020202020204" pitchFamily="34" charset="0"/>
              </a:rPr>
              <a:t> </a:t>
            </a:r>
            <a:r>
              <a:rPr lang="mi-NZ" sz="1000" dirty="0">
                <a:solidFill>
                  <a:schemeClr val="tx1"/>
                </a:solidFill>
                <a:latin typeface="Arial" panose="020B0604020202020204" pitchFamily="34" charset="0"/>
                <a:cs typeface="Arial" panose="020B0604020202020204" pitchFamily="34" charset="0"/>
              </a:rPr>
              <a:t>About 85% of people who enter residential care will remain there </a:t>
            </a:r>
            <a:r>
              <a:rPr lang="mi-NZ" sz="1000" dirty="0" smtClean="0">
                <a:solidFill>
                  <a:schemeClr val="tx1"/>
                </a:solidFill>
                <a:latin typeface="Arial" panose="020B0604020202020204" pitchFamily="34" charset="0"/>
                <a:cs typeface="Arial" panose="020B0604020202020204" pitchFamily="34" charset="0"/>
              </a:rPr>
              <a:t>for life. </a:t>
            </a:r>
            <a:r>
              <a:rPr lang="mi-NZ" sz="1000" dirty="0">
                <a:solidFill>
                  <a:schemeClr val="tx1"/>
                </a:solidFill>
                <a:latin typeface="Arial" panose="020B0604020202020204" pitchFamily="34" charset="0"/>
                <a:cs typeface="Arial" panose="020B0604020202020204" pitchFamily="34" charset="0"/>
              </a:rPr>
              <a:t>The lifetime costs of someone entering residential care could be in the order of $1 </a:t>
            </a:r>
            <a:r>
              <a:rPr lang="mi-NZ" sz="1000" dirty="0" smtClean="0">
                <a:solidFill>
                  <a:schemeClr val="tx1"/>
                </a:solidFill>
                <a:latin typeface="Arial" panose="020B0604020202020204" pitchFamily="34" charset="0"/>
                <a:cs typeface="Arial" panose="020B0604020202020204" pitchFamily="34" charset="0"/>
              </a:rPr>
              <a:t>million or more. The DSS costs for those entering residential care significantly outweigh the welfare costs.</a:t>
            </a:r>
            <a:endParaRPr lang="mi-NZ" sz="1000" dirty="0">
              <a:solidFill>
                <a:schemeClr val="tx1"/>
              </a:solidFill>
              <a:latin typeface="Arial" panose="020B0604020202020204" pitchFamily="34" charset="0"/>
              <a:cs typeface="Arial" panose="020B0604020202020204" pitchFamily="34" charset="0"/>
            </a:endParaRPr>
          </a:p>
        </p:txBody>
      </p:sp>
      <p:graphicFrame>
        <p:nvGraphicFramePr>
          <p:cNvPr id="98" name="Chart 97"/>
          <p:cNvGraphicFramePr>
            <a:graphicFrameLocks/>
          </p:cNvGraphicFramePr>
          <p:nvPr>
            <p:extLst>
              <p:ext uri="{D42A27DB-BD31-4B8C-83A1-F6EECF244321}">
                <p14:modId xmlns:p14="http://schemas.microsoft.com/office/powerpoint/2010/main" val="542891496"/>
              </p:ext>
            </p:extLst>
          </p:nvPr>
        </p:nvGraphicFramePr>
        <p:xfrm>
          <a:off x="-20810" y="1488232"/>
          <a:ext cx="3535660" cy="1659707"/>
        </p:xfrm>
        <a:graphic>
          <a:graphicData uri="http://schemas.openxmlformats.org/drawingml/2006/chart">
            <c:chart xmlns:c="http://schemas.openxmlformats.org/drawingml/2006/chart" xmlns:r="http://schemas.openxmlformats.org/officeDocument/2006/relationships" r:id="rId4"/>
          </a:graphicData>
        </a:graphic>
      </p:graphicFrame>
      <p:sp>
        <p:nvSpPr>
          <p:cNvPr id="99" name="Rectangle 98"/>
          <p:cNvSpPr/>
          <p:nvPr/>
        </p:nvSpPr>
        <p:spPr>
          <a:xfrm>
            <a:off x="11346517" y="1488232"/>
            <a:ext cx="1455082" cy="16561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NZ" sz="1000" dirty="0" smtClean="0">
                <a:solidFill>
                  <a:schemeClr val="tx1"/>
                </a:solidFill>
                <a:latin typeface="Arial" panose="020B0604020202020204" pitchFamily="34" charset="0"/>
                <a:cs typeface="Arial" panose="020B0604020202020204" pitchFamily="34" charset="0"/>
              </a:rPr>
              <a:t>63% </a:t>
            </a:r>
            <a:r>
              <a:rPr lang="en-NZ" sz="1000" dirty="0">
                <a:solidFill>
                  <a:schemeClr val="tx1"/>
                </a:solidFill>
                <a:latin typeface="Arial" panose="020B0604020202020204" pitchFamily="34" charset="0"/>
                <a:cs typeface="Arial" panose="020B0604020202020204" pitchFamily="34" charset="0"/>
              </a:rPr>
              <a:t>of disability support services clients have high </a:t>
            </a:r>
            <a:r>
              <a:rPr lang="en-NZ" sz="1000" dirty="0" smtClean="0">
                <a:solidFill>
                  <a:schemeClr val="tx1"/>
                </a:solidFill>
                <a:latin typeface="Arial" panose="020B0604020202020204" pitchFamily="34" charset="0"/>
                <a:cs typeface="Arial" panose="020B0604020202020204" pitchFamily="34" charset="0"/>
              </a:rPr>
              <a:t>or </a:t>
            </a:r>
            <a:r>
              <a:rPr lang="en-NZ" sz="1000" dirty="0">
                <a:solidFill>
                  <a:schemeClr val="tx1"/>
                </a:solidFill>
                <a:latin typeface="Arial" panose="020B0604020202020204" pitchFamily="34" charset="0"/>
                <a:cs typeface="Arial" panose="020B0604020202020204" pitchFamily="34" charset="0"/>
              </a:rPr>
              <a:t>very high </a:t>
            </a:r>
            <a:r>
              <a:rPr lang="en-NZ" sz="1000" dirty="0" smtClean="0">
                <a:solidFill>
                  <a:schemeClr val="tx1"/>
                </a:solidFill>
                <a:latin typeface="Arial" panose="020B0604020202020204" pitchFamily="34" charset="0"/>
                <a:cs typeface="Arial" panose="020B0604020202020204" pitchFamily="34" charset="0"/>
              </a:rPr>
              <a:t>needs, </a:t>
            </a:r>
            <a:r>
              <a:rPr lang="en-NZ" sz="1000" dirty="0">
                <a:solidFill>
                  <a:schemeClr val="tx1"/>
                </a:solidFill>
                <a:latin typeface="Arial" panose="020B0604020202020204" pitchFamily="34" charset="0"/>
                <a:cs typeface="Arial" panose="020B0604020202020204" pitchFamily="34" charset="0"/>
              </a:rPr>
              <a:t>and receive 93.7% of the </a:t>
            </a:r>
            <a:r>
              <a:rPr lang="en-NZ" sz="1000" dirty="0" smtClean="0">
                <a:solidFill>
                  <a:schemeClr val="tx1"/>
                </a:solidFill>
                <a:latin typeface="Arial" panose="020B0604020202020204" pitchFamily="34" charset="0"/>
                <a:cs typeface="Arial" panose="020B0604020202020204" pitchFamily="34" charset="0"/>
              </a:rPr>
              <a:t>total expenditure</a:t>
            </a:r>
            <a:r>
              <a:rPr lang="en-NZ" sz="1200" dirty="0" smtClean="0">
                <a:solidFill>
                  <a:schemeClr val="tx1"/>
                </a:solidFill>
                <a:latin typeface="Arial" panose="020B0604020202020204" pitchFamily="34" charset="0"/>
                <a:cs typeface="Arial" panose="020B0604020202020204" pitchFamily="34" charset="0"/>
              </a:rPr>
              <a:t>.</a:t>
            </a:r>
            <a:endParaRPr lang="en-NZ" sz="1200" dirty="0">
              <a:solidFill>
                <a:schemeClr val="tx1"/>
              </a:solidFill>
              <a:latin typeface="Arial" panose="020B0604020202020204" pitchFamily="34" charset="0"/>
              <a:cs typeface="Arial" panose="020B0604020202020204" pitchFamily="34" charset="0"/>
            </a:endParaRPr>
          </a:p>
        </p:txBody>
      </p:sp>
      <p:sp>
        <p:nvSpPr>
          <p:cNvPr id="100" name="Text Box 1"/>
          <p:cNvSpPr txBox="1"/>
          <p:nvPr/>
        </p:nvSpPr>
        <p:spPr>
          <a:xfrm>
            <a:off x="-7912" y="-23936"/>
            <a:ext cx="12809512" cy="544830"/>
          </a:xfrm>
          <a:prstGeom prst="rect">
            <a:avLst/>
          </a:prstGeom>
          <a:gradFill>
            <a:gsLst>
              <a:gs pos="73000">
                <a:srgbClr val="70AD47">
                  <a:lumMod val="50000"/>
                </a:srgbClr>
              </a:gs>
              <a:gs pos="0">
                <a:srgbClr val="70AD47"/>
              </a:gs>
              <a:gs pos="29000">
                <a:srgbClr val="70AD47">
                  <a:lumMod val="50000"/>
                </a:srgbClr>
              </a:gs>
              <a:gs pos="100000">
                <a:srgbClr val="70AD47"/>
              </a:gs>
            </a:gsLst>
            <a:lin ang="5400000" scaled="1"/>
          </a:grad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kumimoji="0" lang="en-NZ" sz="2000" b="1" i="0" u="none" strike="noStrike" kern="0" cap="none" spc="0" normalizeH="0" baseline="0" noProof="0" dirty="0" smtClean="0">
                <a:ln>
                  <a:noFill/>
                </a:ln>
                <a:solidFill>
                  <a:srgbClr val="FFFFFF"/>
                </a:solidFill>
                <a:effectLst/>
                <a:uLnTx/>
                <a:uFillTx/>
                <a:latin typeface="Georgia"/>
                <a:ea typeface="Calibri"/>
                <a:cs typeface="Times New Roman"/>
              </a:rPr>
              <a:t>What </a:t>
            </a:r>
            <a:r>
              <a:rPr kumimoji="0" lang="en-NZ" sz="2000" b="1" i="0" u="none" strike="noStrike" kern="0" cap="none" spc="0" normalizeH="0" baseline="0" noProof="0" dirty="0" smtClean="0">
                <a:ln>
                  <a:noFill/>
                </a:ln>
                <a:solidFill>
                  <a:srgbClr val="FFFFFF"/>
                </a:solidFill>
                <a:effectLst/>
                <a:uLnTx/>
                <a:uFillTx/>
                <a:latin typeface="Georgia"/>
                <a:ea typeface="Calibri"/>
                <a:cs typeface="Times New Roman"/>
              </a:rPr>
              <a:t>do we know</a:t>
            </a:r>
            <a:r>
              <a:rPr kumimoji="0" lang="en-NZ" sz="2000" b="1" i="0" u="none" strike="noStrike" kern="0" cap="none" spc="0" normalizeH="0" noProof="0" dirty="0" smtClean="0">
                <a:ln>
                  <a:noFill/>
                </a:ln>
                <a:solidFill>
                  <a:srgbClr val="FFFFFF"/>
                </a:solidFill>
                <a:effectLst/>
                <a:uLnTx/>
                <a:uFillTx/>
                <a:latin typeface="Georgia"/>
                <a:ea typeface="Calibri"/>
                <a:cs typeface="Times New Roman"/>
              </a:rPr>
              <a:t> about people receiving </a:t>
            </a:r>
            <a:r>
              <a:rPr kumimoji="0" lang="en-NZ" sz="2000" b="1" i="0" u="none" strike="noStrike" kern="0" cap="none" spc="0" normalizeH="0" noProof="0" dirty="0" err="1" smtClean="0">
                <a:ln>
                  <a:noFill/>
                </a:ln>
                <a:solidFill>
                  <a:srgbClr val="FFFFFF"/>
                </a:solidFill>
                <a:effectLst/>
                <a:uLnTx/>
                <a:uFillTx/>
                <a:latin typeface="Georgia"/>
                <a:ea typeface="Calibri"/>
                <a:cs typeface="Times New Roman"/>
              </a:rPr>
              <a:t>MoH</a:t>
            </a:r>
            <a:r>
              <a:rPr kumimoji="0" lang="en-NZ" sz="2000" b="1" i="0" u="none" strike="noStrike" kern="0" cap="none" spc="0" normalizeH="0" noProof="0" dirty="0" smtClean="0">
                <a:ln>
                  <a:noFill/>
                </a:ln>
                <a:solidFill>
                  <a:srgbClr val="FFFFFF"/>
                </a:solidFill>
                <a:effectLst/>
                <a:uLnTx/>
                <a:uFillTx/>
                <a:latin typeface="Georgia"/>
                <a:ea typeface="Calibri"/>
                <a:cs typeface="Times New Roman"/>
              </a:rPr>
              <a:t> </a:t>
            </a:r>
            <a:r>
              <a:rPr kumimoji="0" lang="en-NZ" sz="2000" b="1" i="0" u="none" strike="noStrike" kern="0" cap="none" spc="0" normalizeH="0" baseline="0" noProof="0" dirty="0" smtClean="0">
                <a:ln>
                  <a:noFill/>
                </a:ln>
                <a:solidFill>
                  <a:srgbClr val="FFFFFF"/>
                </a:solidFill>
                <a:effectLst/>
                <a:uLnTx/>
                <a:uFillTx/>
                <a:latin typeface="Georgia"/>
                <a:ea typeface="Calibri"/>
                <a:cs typeface="Times New Roman"/>
              </a:rPr>
              <a:t>Disability Support </a:t>
            </a:r>
            <a:r>
              <a:rPr kumimoji="0" lang="en-NZ" sz="2000" b="1" i="0" u="none" strike="noStrike" kern="0" cap="none" spc="0" normalizeH="0" baseline="0" noProof="0" dirty="0" smtClean="0">
                <a:ln>
                  <a:noFill/>
                </a:ln>
                <a:solidFill>
                  <a:srgbClr val="FFFFFF"/>
                </a:solidFill>
                <a:effectLst/>
                <a:uLnTx/>
                <a:uFillTx/>
                <a:latin typeface="Georgia"/>
                <a:ea typeface="Calibri"/>
                <a:cs typeface="Times New Roman"/>
              </a:rPr>
              <a:t>Services? </a:t>
            </a:r>
            <a:endParaRPr kumimoji="0" lang="en-NZ" sz="1100" b="0" i="0" u="none" strike="noStrike" kern="0" cap="none" spc="0" normalizeH="0" baseline="0" noProof="0" dirty="0">
              <a:ln>
                <a:noFill/>
              </a:ln>
              <a:solidFill>
                <a:sysClr val="windowText" lastClr="000000"/>
              </a:solidFill>
              <a:effectLst/>
              <a:uLnTx/>
              <a:uFillTx/>
              <a:latin typeface="Calibri" panose="020F0502020204030204"/>
              <a:ea typeface="Calibri"/>
              <a:cs typeface="Times New Roman"/>
            </a:endParaRPr>
          </a:p>
        </p:txBody>
      </p:sp>
      <p:graphicFrame>
        <p:nvGraphicFramePr>
          <p:cNvPr id="103" name="Table 102"/>
          <p:cNvGraphicFramePr>
            <a:graphicFrameLocks noGrp="1"/>
          </p:cNvGraphicFramePr>
          <p:nvPr>
            <p:extLst>
              <p:ext uri="{D42A27DB-BD31-4B8C-83A1-F6EECF244321}">
                <p14:modId xmlns:p14="http://schemas.microsoft.com/office/powerpoint/2010/main" val="4066044120"/>
              </p:ext>
            </p:extLst>
          </p:nvPr>
        </p:nvGraphicFramePr>
        <p:xfrm>
          <a:off x="20984" y="624136"/>
          <a:ext cx="7261077" cy="351838"/>
        </p:xfrm>
        <a:graphic>
          <a:graphicData uri="http://schemas.openxmlformats.org/drawingml/2006/table">
            <a:tbl>
              <a:tblPr firstRow="1" firstCol="1" bandRow="1"/>
              <a:tblGrid>
                <a:gridCol w="7261077"/>
              </a:tblGrid>
              <a:tr h="351838">
                <a:tc>
                  <a:txBody>
                    <a:bodyPr/>
                    <a:lstStyle/>
                    <a:p>
                      <a:pPr algn="ctr">
                        <a:lnSpc>
                          <a:spcPct val="107000"/>
                        </a:lnSpc>
                        <a:spcBef>
                          <a:spcPts val="600"/>
                        </a:spcBef>
                        <a:spcAft>
                          <a:spcPts val="600"/>
                        </a:spcAft>
                      </a:pPr>
                      <a:r>
                        <a:rPr lang="en-NZ" sz="1300" b="1" dirty="0" smtClean="0">
                          <a:solidFill>
                            <a:srgbClr val="FFFFFF"/>
                          </a:solidFill>
                          <a:effectLst/>
                          <a:latin typeface="Georgia"/>
                          <a:ea typeface="Calibri"/>
                          <a:cs typeface="Arial"/>
                        </a:rPr>
                        <a:t>Characteristics</a:t>
                      </a:r>
                      <a:r>
                        <a:rPr lang="en-NZ" sz="1300" b="1" baseline="0" dirty="0" smtClean="0">
                          <a:solidFill>
                            <a:srgbClr val="FFFFFF"/>
                          </a:solidFill>
                          <a:effectLst/>
                          <a:latin typeface="Georgia"/>
                          <a:ea typeface="Calibri"/>
                          <a:cs typeface="Arial"/>
                        </a:rPr>
                        <a:t> of </a:t>
                      </a:r>
                      <a:r>
                        <a:rPr lang="en-NZ" sz="1300" b="1" dirty="0" smtClean="0">
                          <a:solidFill>
                            <a:srgbClr val="FFFFFF"/>
                          </a:solidFill>
                          <a:effectLst/>
                          <a:latin typeface="Georgia"/>
                          <a:ea typeface="Calibri"/>
                          <a:cs typeface="Arial"/>
                        </a:rPr>
                        <a:t>Disability Support Service (DSS) recipients </a:t>
                      </a:r>
                    </a:p>
                  </a:txBody>
                  <a:tcPr marL="54867" marR="54867" marT="0" marB="0" anchor="ctr">
                    <a:lnL>
                      <a:noFill/>
                    </a:lnL>
                    <a:lnR>
                      <a:noFill/>
                    </a:lnR>
                    <a:lnT>
                      <a:noFill/>
                    </a:lnT>
                    <a:lnB>
                      <a:noFill/>
                    </a:lnB>
                    <a:solidFill>
                      <a:srgbClr val="538135"/>
                    </a:solidFill>
                  </a:tcPr>
                </a:tc>
              </a:tr>
            </a:tbl>
          </a:graphicData>
        </a:graphic>
      </p:graphicFrame>
      <p:graphicFrame>
        <p:nvGraphicFramePr>
          <p:cNvPr id="104" name="Table 103"/>
          <p:cNvGraphicFramePr>
            <a:graphicFrameLocks noGrp="1"/>
          </p:cNvGraphicFramePr>
          <p:nvPr>
            <p:extLst>
              <p:ext uri="{D42A27DB-BD31-4B8C-83A1-F6EECF244321}">
                <p14:modId xmlns:p14="http://schemas.microsoft.com/office/powerpoint/2010/main" val="775264507"/>
              </p:ext>
            </p:extLst>
          </p:nvPr>
        </p:nvGraphicFramePr>
        <p:xfrm>
          <a:off x="7489954" y="583891"/>
          <a:ext cx="5320277" cy="396240"/>
        </p:xfrm>
        <a:graphic>
          <a:graphicData uri="http://schemas.openxmlformats.org/drawingml/2006/table">
            <a:tbl>
              <a:tblPr firstRow="1" firstCol="1" bandRow="1"/>
              <a:tblGrid>
                <a:gridCol w="5320277"/>
              </a:tblGrid>
              <a:tr h="351838">
                <a:tc>
                  <a:txBody>
                    <a:bodyPr/>
                    <a:lstStyle/>
                    <a:p>
                      <a:pPr algn="ctr"/>
                      <a:r>
                        <a:rPr lang="mi-NZ" sz="1300" b="1" kern="1200" dirty="0" smtClean="0">
                          <a:solidFill>
                            <a:srgbClr val="FFFFFF"/>
                          </a:solidFill>
                          <a:effectLst/>
                          <a:latin typeface="Georgia"/>
                          <a:ea typeface="Calibri"/>
                          <a:cs typeface="Arial"/>
                        </a:rPr>
                        <a:t>Much of the DSS spend is concentrated on very high needs clients</a:t>
                      </a:r>
                      <a:endParaRPr lang="en-NZ" sz="1300" b="1" kern="1200" dirty="0">
                        <a:solidFill>
                          <a:srgbClr val="FFFFFF"/>
                        </a:solidFill>
                        <a:effectLst/>
                        <a:latin typeface="Georgia"/>
                        <a:ea typeface="Calibri"/>
                        <a:cs typeface="Arial"/>
                      </a:endParaRPr>
                    </a:p>
                  </a:txBody>
                  <a:tcPr marL="54867" marR="54867" marT="0" marB="0" anchor="ctr">
                    <a:lnL>
                      <a:noFill/>
                    </a:lnL>
                    <a:lnR>
                      <a:noFill/>
                    </a:lnR>
                    <a:lnT>
                      <a:noFill/>
                    </a:lnT>
                    <a:lnB>
                      <a:noFill/>
                    </a:lnB>
                    <a:solidFill>
                      <a:srgbClr val="538135"/>
                    </a:solidFill>
                  </a:tcPr>
                </a:tc>
              </a:tr>
            </a:tbl>
          </a:graphicData>
        </a:graphic>
      </p:graphicFrame>
      <p:graphicFrame>
        <p:nvGraphicFramePr>
          <p:cNvPr id="105" name="Table 104"/>
          <p:cNvGraphicFramePr>
            <a:graphicFrameLocks noGrp="1"/>
          </p:cNvGraphicFramePr>
          <p:nvPr>
            <p:extLst>
              <p:ext uri="{D42A27DB-BD31-4B8C-83A1-F6EECF244321}">
                <p14:modId xmlns:p14="http://schemas.microsoft.com/office/powerpoint/2010/main" val="1077711204"/>
              </p:ext>
            </p:extLst>
          </p:nvPr>
        </p:nvGraphicFramePr>
        <p:xfrm>
          <a:off x="7480920" y="5610592"/>
          <a:ext cx="5329312" cy="396240"/>
        </p:xfrm>
        <a:graphic>
          <a:graphicData uri="http://schemas.openxmlformats.org/drawingml/2006/table">
            <a:tbl>
              <a:tblPr firstRow="1" firstCol="1" bandRow="1"/>
              <a:tblGrid>
                <a:gridCol w="5329312"/>
              </a:tblGrid>
              <a:tr h="351838">
                <a:tc>
                  <a:txBody>
                    <a:bodyPr/>
                    <a:lstStyle/>
                    <a:p>
                      <a:pPr algn="ctr"/>
                      <a:r>
                        <a:rPr lang="en-NZ" sz="1300" b="1" kern="1200" dirty="0" smtClean="0">
                          <a:solidFill>
                            <a:srgbClr val="FFFFFF"/>
                          </a:solidFill>
                          <a:effectLst/>
                          <a:latin typeface="Georgia"/>
                          <a:ea typeface="Calibri"/>
                          <a:cs typeface="Arial"/>
                        </a:rPr>
                        <a:t>Most DSS clients are likely to continue to require long-term support </a:t>
                      </a:r>
                    </a:p>
                  </a:txBody>
                  <a:tcPr marL="54867" marR="54867" marT="0" marB="0" anchor="ctr">
                    <a:lnL>
                      <a:noFill/>
                    </a:lnL>
                    <a:lnR>
                      <a:noFill/>
                    </a:lnR>
                    <a:lnT>
                      <a:noFill/>
                    </a:lnT>
                    <a:lnB>
                      <a:noFill/>
                    </a:lnB>
                    <a:solidFill>
                      <a:srgbClr val="538135"/>
                    </a:solidFill>
                  </a:tcPr>
                </a:tc>
              </a:tr>
            </a:tbl>
          </a:graphicData>
        </a:graphic>
      </p:graphicFrame>
      <p:graphicFrame>
        <p:nvGraphicFramePr>
          <p:cNvPr id="106" name="Table 105"/>
          <p:cNvGraphicFramePr>
            <a:graphicFrameLocks noGrp="1"/>
          </p:cNvGraphicFramePr>
          <p:nvPr>
            <p:extLst>
              <p:ext uri="{D42A27DB-BD31-4B8C-83A1-F6EECF244321}">
                <p14:modId xmlns:p14="http://schemas.microsoft.com/office/powerpoint/2010/main" val="3672659830"/>
              </p:ext>
            </p:extLst>
          </p:nvPr>
        </p:nvGraphicFramePr>
        <p:xfrm>
          <a:off x="20985" y="5038080"/>
          <a:ext cx="7261077" cy="351838"/>
        </p:xfrm>
        <a:graphic>
          <a:graphicData uri="http://schemas.openxmlformats.org/drawingml/2006/table">
            <a:tbl>
              <a:tblPr firstRow="1" firstCol="1" bandRow="1"/>
              <a:tblGrid>
                <a:gridCol w="7261077"/>
              </a:tblGrid>
              <a:tr h="351838">
                <a:tc>
                  <a:txBody>
                    <a:bodyPr/>
                    <a:lstStyle/>
                    <a:p>
                      <a:pPr algn="ctr">
                        <a:lnSpc>
                          <a:spcPct val="107000"/>
                        </a:lnSpc>
                        <a:spcBef>
                          <a:spcPts val="600"/>
                        </a:spcBef>
                        <a:spcAft>
                          <a:spcPts val="600"/>
                        </a:spcAft>
                      </a:pPr>
                      <a:r>
                        <a:rPr lang="en-NZ" sz="1300" b="1" dirty="0" smtClean="0">
                          <a:solidFill>
                            <a:srgbClr val="FFFFFF"/>
                          </a:solidFill>
                          <a:effectLst/>
                          <a:latin typeface="Georgia"/>
                          <a:ea typeface="Calibri"/>
                          <a:cs typeface="Arial"/>
                        </a:rPr>
                        <a:t>Government</a:t>
                      </a:r>
                      <a:r>
                        <a:rPr lang="en-NZ" sz="1300" b="1" baseline="0" dirty="0" smtClean="0">
                          <a:solidFill>
                            <a:srgbClr val="FFFFFF"/>
                          </a:solidFill>
                          <a:effectLst/>
                          <a:latin typeface="Georgia"/>
                          <a:ea typeface="Calibri"/>
                          <a:cs typeface="Arial"/>
                        </a:rPr>
                        <a:t> expenditure on disability support</a:t>
                      </a:r>
                      <a:endParaRPr lang="en-NZ" sz="1300" b="1" dirty="0" smtClean="0">
                        <a:solidFill>
                          <a:srgbClr val="FFFFFF"/>
                        </a:solidFill>
                        <a:effectLst/>
                        <a:latin typeface="Georgia"/>
                        <a:ea typeface="Calibri"/>
                        <a:cs typeface="Arial"/>
                      </a:endParaRPr>
                    </a:p>
                  </a:txBody>
                  <a:tcPr marL="54867" marR="54867" marT="0" marB="0" anchor="ctr">
                    <a:lnL>
                      <a:noFill/>
                    </a:lnL>
                    <a:lnR>
                      <a:noFill/>
                    </a:lnR>
                    <a:lnT>
                      <a:noFill/>
                    </a:lnT>
                    <a:lnB>
                      <a:noFill/>
                    </a:lnB>
                    <a:solidFill>
                      <a:srgbClr val="538135"/>
                    </a:solidFill>
                  </a:tcPr>
                </a:tc>
              </a:tr>
            </a:tbl>
          </a:graphicData>
        </a:graphic>
      </p:graphicFrame>
      <p:sp>
        <p:nvSpPr>
          <p:cNvPr id="107" name="TextBox 5"/>
          <p:cNvSpPr txBox="1"/>
          <p:nvPr/>
        </p:nvSpPr>
        <p:spPr>
          <a:xfrm>
            <a:off x="9930159" y="1488232"/>
            <a:ext cx="1281950" cy="1556214"/>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NZ" sz="800" b="1" u="sng" dirty="0">
                <a:latin typeface="Arial" panose="020B0604020202020204" pitchFamily="34" charset="0"/>
                <a:cs typeface="Arial" panose="020B0604020202020204" pitchFamily="34" charset="0"/>
              </a:rPr>
              <a:t>Average </a:t>
            </a:r>
            <a:r>
              <a:rPr lang="en-NZ" sz="800" b="1" u="sng" dirty="0" smtClean="0">
                <a:latin typeface="Arial" panose="020B0604020202020204" pitchFamily="34" charset="0"/>
                <a:cs typeface="Arial" panose="020B0604020202020204" pitchFamily="34" charset="0"/>
              </a:rPr>
              <a:t>annual funding per person by level of need:</a:t>
            </a:r>
            <a:endParaRPr lang="en-NZ" sz="800" b="1" u="sng" dirty="0">
              <a:latin typeface="Arial" panose="020B0604020202020204" pitchFamily="34" charset="0"/>
              <a:cs typeface="Arial" panose="020B0604020202020204" pitchFamily="34" charset="0"/>
            </a:endParaRPr>
          </a:p>
          <a:p>
            <a:pPr algn="ctr"/>
            <a:endParaRPr lang="en-NZ" sz="800" b="1" dirty="0">
              <a:latin typeface="Arial" panose="020B0604020202020204" pitchFamily="34" charset="0"/>
              <a:cs typeface="Arial" panose="020B0604020202020204" pitchFamily="34" charset="0"/>
            </a:endParaRPr>
          </a:p>
          <a:p>
            <a:pPr algn="ctr"/>
            <a:r>
              <a:rPr lang="en-NZ" sz="800" b="1" dirty="0">
                <a:latin typeface="Arial" panose="020B0604020202020204" pitchFamily="34" charset="0"/>
                <a:cs typeface="Arial" panose="020B0604020202020204" pitchFamily="34" charset="0"/>
              </a:rPr>
              <a:t>Very</a:t>
            </a:r>
            <a:r>
              <a:rPr lang="en-NZ" sz="800" b="1" baseline="0" dirty="0">
                <a:latin typeface="Arial" panose="020B0604020202020204" pitchFamily="34" charset="0"/>
                <a:cs typeface="Arial" panose="020B0604020202020204" pitchFamily="34" charset="0"/>
              </a:rPr>
              <a:t> High  $69,000</a:t>
            </a:r>
          </a:p>
          <a:p>
            <a:pPr algn="ctr"/>
            <a:endParaRPr lang="en-NZ" sz="800" b="1" baseline="0" dirty="0">
              <a:latin typeface="Arial" panose="020B0604020202020204" pitchFamily="34" charset="0"/>
              <a:cs typeface="Arial" panose="020B0604020202020204" pitchFamily="34" charset="0"/>
            </a:endParaRPr>
          </a:p>
          <a:p>
            <a:pPr algn="ctr"/>
            <a:r>
              <a:rPr lang="en-NZ" sz="800" b="1" baseline="0" dirty="0">
                <a:latin typeface="Arial" panose="020B0604020202020204" pitchFamily="34" charset="0"/>
                <a:cs typeface="Arial" panose="020B0604020202020204" pitchFamily="34" charset="0"/>
              </a:rPr>
              <a:t>High  $20,500</a:t>
            </a:r>
          </a:p>
          <a:p>
            <a:pPr algn="ctr"/>
            <a:endParaRPr lang="en-NZ" sz="800" b="1" baseline="0" dirty="0">
              <a:latin typeface="Arial" panose="020B0604020202020204" pitchFamily="34" charset="0"/>
              <a:cs typeface="Arial" panose="020B0604020202020204" pitchFamily="34" charset="0"/>
            </a:endParaRPr>
          </a:p>
          <a:p>
            <a:pPr algn="ctr"/>
            <a:r>
              <a:rPr lang="en-NZ" sz="800" b="1" baseline="0" dirty="0">
                <a:latin typeface="Arial" panose="020B0604020202020204" pitchFamily="34" charset="0"/>
                <a:cs typeface="Arial" panose="020B0604020202020204" pitchFamily="34" charset="0"/>
              </a:rPr>
              <a:t>Med  $5,000</a:t>
            </a:r>
          </a:p>
          <a:p>
            <a:pPr algn="ctr"/>
            <a:endParaRPr lang="en-NZ" sz="800" b="1" baseline="0" dirty="0">
              <a:latin typeface="Arial" panose="020B0604020202020204" pitchFamily="34" charset="0"/>
              <a:cs typeface="Arial" panose="020B0604020202020204" pitchFamily="34" charset="0"/>
            </a:endParaRPr>
          </a:p>
          <a:p>
            <a:pPr algn="ctr"/>
            <a:r>
              <a:rPr lang="en-NZ" sz="800" b="1" baseline="0" dirty="0">
                <a:latin typeface="Arial" panose="020B0604020202020204" pitchFamily="34" charset="0"/>
                <a:cs typeface="Arial" panose="020B0604020202020204" pitchFamily="34" charset="0"/>
              </a:rPr>
              <a:t>Low  $2,070</a:t>
            </a:r>
            <a:endParaRPr lang="en-NZ" sz="800" b="1" dirty="0">
              <a:latin typeface="Arial" panose="020B0604020202020204" pitchFamily="34" charset="0"/>
              <a:cs typeface="Arial" panose="020B0604020202020204" pitchFamily="34" charset="0"/>
            </a:endParaRPr>
          </a:p>
        </p:txBody>
      </p:sp>
      <p:sp>
        <p:nvSpPr>
          <p:cNvPr id="108" name="Rectangle 107"/>
          <p:cNvSpPr/>
          <p:nvPr/>
        </p:nvSpPr>
        <p:spPr>
          <a:xfrm>
            <a:off x="7495088" y="8263366"/>
            <a:ext cx="5211813"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mi-NZ" sz="1000" dirty="0">
                <a:solidFill>
                  <a:schemeClr val="tx1"/>
                </a:solidFill>
                <a:latin typeface="Arial" panose="020B0604020202020204" pitchFamily="34" charset="0"/>
                <a:cs typeface="Arial" panose="020B0604020202020204" pitchFamily="34" charset="0"/>
              </a:rPr>
              <a:t>Most residential care clients remain in residential care on an ongoing basis.</a:t>
            </a:r>
            <a:endParaRPr lang="en-US" sz="1000" dirty="0">
              <a:latin typeface="Arial" panose="020B0604020202020204" pitchFamily="34" charset="0"/>
              <a:cs typeface="Arial" panose="020B0604020202020204" pitchFamily="34" charset="0"/>
            </a:endParaRPr>
          </a:p>
        </p:txBody>
      </p:sp>
      <p:sp>
        <p:nvSpPr>
          <p:cNvPr id="109" name="Rectangle 108"/>
          <p:cNvSpPr/>
          <p:nvPr/>
        </p:nvSpPr>
        <p:spPr>
          <a:xfrm>
            <a:off x="7495089" y="7082942"/>
            <a:ext cx="5211813"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mi-NZ" sz="1000" dirty="0" smtClean="0">
                <a:solidFill>
                  <a:schemeClr val="tx1"/>
                </a:solidFill>
                <a:latin typeface="Arial" panose="020B0604020202020204" pitchFamily="34" charset="0"/>
                <a:cs typeface="Arial" panose="020B0604020202020204" pitchFamily="34" charset="0"/>
              </a:rPr>
              <a:t>Many people enter residential care from an early age</a:t>
            </a:r>
            <a:endParaRPr lang="en-US" sz="1000" dirty="0">
              <a:latin typeface="Arial" panose="020B0604020202020204" pitchFamily="34" charset="0"/>
              <a:cs typeface="Arial" panose="020B0604020202020204" pitchFamily="34" charset="0"/>
            </a:endParaRPr>
          </a:p>
        </p:txBody>
      </p:sp>
      <p:sp>
        <p:nvSpPr>
          <p:cNvPr id="110" name="Rectangle 109"/>
          <p:cNvSpPr/>
          <p:nvPr/>
        </p:nvSpPr>
        <p:spPr>
          <a:xfrm>
            <a:off x="7495090" y="7370974"/>
            <a:ext cx="5201494" cy="7419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1200" dirty="0" smtClean="0">
                <a:solidFill>
                  <a:schemeClr val="tx1"/>
                </a:solidFill>
                <a:latin typeface="Arial" panose="020B0604020202020204" pitchFamily="34" charset="0"/>
                <a:cs typeface="Arial" panose="020B0604020202020204" pitchFamily="34" charset="0"/>
              </a:rPr>
              <a:t> </a:t>
            </a:r>
            <a:r>
              <a:rPr lang="mi-NZ" sz="1000" dirty="0" smtClean="0">
                <a:solidFill>
                  <a:schemeClr val="tx1"/>
                </a:solidFill>
                <a:latin typeface="Arial" panose="020B0604020202020204" pitchFamily="34" charset="0"/>
                <a:cs typeface="Arial" panose="020B0604020202020204" pitchFamily="34" charset="0"/>
              </a:rPr>
              <a:t>The largest group of people entering residential care are aged between 16 and 30, and on average, costs increase by about $55,000 a year when people move from community </a:t>
            </a:r>
            <a:r>
              <a:rPr lang="mi-NZ" sz="1000" smtClean="0">
                <a:solidFill>
                  <a:schemeClr val="tx1"/>
                </a:solidFill>
                <a:latin typeface="Arial" panose="020B0604020202020204" pitchFamily="34" charset="0"/>
                <a:cs typeface="Arial" panose="020B0604020202020204" pitchFamily="34" charset="0"/>
              </a:rPr>
              <a:t>to </a:t>
            </a:r>
            <a:r>
              <a:rPr lang="mi-NZ" sz="1000" smtClean="0">
                <a:solidFill>
                  <a:schemeClr val="tx1"/>
                </a:solidFill>
                <a:latin typeface="Arial" panose="020B0604020202020204" pitchFamily="34" charset="0"/>
                <a:cs typeface="Arial" panose="020B0604020202020204" pitchFamily="34" charset="0"/>
              </a:rPr>
              <a:t>residential </a:t>
            </a:r>
            <a:r>
              <a:rPr lang="mi-NZ" sz="1000" dirty="0" smtClean="0">
                <a:solidFill>
                  <a:schemeClr val="tx1"/>
                </a:solidFill>
                <a:latin typeface="Arial" panose="020B0604020202020204" pitchFamily="34" charset="0"/>
                <a:cs typeface="Arial" panose="020B0604020202020204" pitchFamily="34" charset="0"/>
              </a:rPr>
              <a:t>care – although some in community care have very high cost packages.</a:t>
            </a:r>
          </a:p>
        </p:txBody>
      </p:sp>
      <p:sp>
        <p:nvSpPr>
          <p:cNvPr id="111" name="Rectangle 110"/>
          <p:cNvSpPr/>
          <p:nvPr/>
        </p:nvSpPr>
        <p:spPr>
          <a:xfrm>
            <a:off x="7487796" y="6095765"/>
            <a:ext cx="5211813"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mi-NZ" sz="1000" dirty="0" smtClean="0">
                <a:solidFill>
                  <a:schemeClr val="tx1"/>
                </a:solidFill>
                <a:latin typeface="Arial" panose="020B0604020202020204" pitchFamily="34" charset="0"/>
                <a:cs typeface="Arial" panose="020B0604020202020204" pitchFamily="34" charset="0"/>
              </a:rPr>
              <a:t>DSS clients on SLP are likely to stay on SLP long-term </a:t>
            </a:r>
            <a:endParaRPr lang="en-US" sz="1000" dirty="0">
              <a:latin typeface="Arial" panose="020B0604020202020204" pitchFamily="34" charset="0"/>
              <a:cs typeface="Arial" panose="020B0604020202020204" pitchFamily="34" charset="0"/>
            </a:endParaRPr>
          </a:p>
        </p:txBody>
      </p:sp>
      <p:sp>
        <p:nvSpPr>
          <p:cNvPr id="112" name="Rectangle 111"/>
          <p:cNvSpPr/>
          <p:nvPr/>
        </p:nvSpPr>
        <p:spPr>
          <a:xfrm>
            <a:off x="7513108" y="6383797"/>
            <a:ext cx="5183475" cy="6119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1000" dirty="0" smtClean="0">
                <a:solidFill>
                  <a:schemeClr val="tx1"/>
                </a:solidFill>
                <a:latin typeface="Arial" panose="020B0604020202020204" pitchFamily="34" charset="0"/>
                <a:cs typeface="Arial" panose="020B0604020202020204" pitchFamily="34" charset="0"/>
              </a:rPr>
              <a:t> 96% of DSS clients on a benefit are receiving SLP. Based on previous pathway information it is predicted that most current SLP clients will remain on SLP until they </a:t>
            </a:r>
            <a:r>
              <a:rPr lang="mi-NZ" sz="1000" dirty="0" smtClean="0">
                <a:solidFill>
                  <a:schemeClr val="tx1"/>
                </a:solidFill>
                <a:latin typeface="Arial" panose="020B0604020202020204" pitchFamily="34" charset="0"/>
                <a:cs typeface="Arial" panose="020B0604020202020204" pitchFamily="34" charset="0"/>
              </a:rPr>
              <a:t>pass </a:t>
            </a:r>
            <a:r>
              <a:rPr lang="mi-NZ" sz="1000" smtClean="0">
                <a:solidFill>
                  <a:schemeClr val="tx1"/>
                </a:solidFill>
                <a:latin typeface="Arial" panose="020B0604020202020204" pitchFamily="34" charset="0"/>
                <a:cs typeface="Arial" panose="020B0604020202020204" pitchFamily="34" charset="0"/>
              </a:rPr>
              <a:t>away or become </a:t>
            </a:r>
            <a:r>
              <a:rPr lang="mi-NZ" sz="1000" dirty="0" smtClean="0">
                <a:solidFill>
                  <a:schemeClr val="tx1"/>
                </a:solidFill>
                <a:latin typeface="Arial" panose="020B0604020202020204" pitchFamily="34" charset="0"/>
                <a:cs typeface="Arial" panose="020B0604020202020204" pitchFamily="34" charset="0"/>
              </a:rPr>
              <a:t>eligible for NZ </a:t>
            </a:r>
            <a:r>
              <a:rPr lang="mi-NZ" sz="1000" dirty="0" smtClean="0">
                <a:solidFill>
                  <a:schemeClr val="tx1"/>
                </a:solidFill>
                <a:latin typeface="Arial" panose="020B0604020202020204" pitchFamily="34" charset="0"/>
                <a:cs typeface="Arial" panose="020B0604020202020204" pitchFamily="34" charset="0"/>
              </a:rPr>
              <a:t>Superannuation.</a:t>
            </a:r>
            <a:endParaRPr lang="mi-NZ" sz="1000" dirty="0" smtClean="0">
              <a:solidFill>
                <a:schemeClr val="tx1"/>
              </a:solidFill>
              <a:latin typeface="Arial" panose="020B0604020202020204" pitchFamily="34" charset="0"/>
              <a:cs typeface="Arial" panose="020B0604020202020204" pitchFamily="34" charset="0"/>
            </a:endParaRPr>
          </a:p>
        </p:txBody>
      </p:sp>
      <p:sp>
        <p:nvSpPr>
          <p:cNvPr id="113" name="Rectangle 112"/>
          <p:cNvSpPr/>
          <p:nvPr/>
        </p:nvSpPr>
        <p:spPr>
          <a:xfrm>
            <a:off x="3483478" y="3208378"/>
            <a:ext cx="3730395"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80160" rtl="0" eaLnBrk="1" latinLnBrk="0" hangingPunct="1">
              <a:defRPr sz="2500" kern="1200">
                <a:solidFill>
                  <a:schemeClr val="lt1"/>
                </a:solidFill>
                <a:latin typeface="+mn-lt"/>
                <a:ea typeface="+mn-ea"/>
                <a:cs typeface="+mn-cs"/>
              </a:defRPr>
            </a:lvl1pPr>
            <a:lvl2pPr marL="640080" algn="l" defTabSz="1280160" rtl="0" eaLnBrk="1" latinLnBrk="0" hangingPunct="1">
              <a:defRPr sz="2500" kern="1200">
                <a:solidFill>
                  <a:schemeClr val="lt1"/>
                </a:solidFill>
                <a:latin typeface="+mn-lt"/>
                <a:ea typeface="+mn-ea"/>
                <a:cs typeface="+mn-cs"/>
              </a:defRPr>
            </a:lvl2pPr>
            <a:lvl3pPr marL="1280160" algn="l" defTabSz="1280160" rtl="0" eaLnBrk="1" latinLnBrk="0" hangingPunct="1">
              <a:defRPr sz="2500" kern="1200">
                <a:solidFill>
                  <a:schemeClr val="lt1"/>
                </a:solidFill>
                <a:latin typeface="+mn-lt"/>
                <a:ea typeface="+mn-ea"/>
                <a:cs typeface="+mn-cs"/>
              </a:defRPr>
            </a:lvl3pPr>
            <a:lvl4pPr marL="1920240" algn="l" defTabSz="1280160" rtl="0" eaLnBrk="1" latinLnBrk="0" hangingPunct="1">
              <a:defRPr sz="2500" kern="1200">
                <a:solidFill>
                  <a:schemeClr val="lt1"/>
                </a:solidFill>
                <a:latin typeface="+mn-lt"/>
                <a:ea typeface="+mn-ea"/>
                <a:cs typeface="+mn-cs"/>
              </a:defRPr>
            </a:lvl4pPr>
            <a:lvl5pPr marL="2560320" algn="l" defTabSz="1280160" rtl="0" eaLnBrk="1" latinLnBrk="0" hangingPunct="1">
              <a:defRPr sz="2500" kern="1200">
                <a:solidFill>
                  <a:schemeClr val="lt1"/>
                </a:solidFill>
                <a:latin typeface="+mn-lt"/>
                <a:ea typeface="+mn-ea"/>
                <a:cs typeface="+mn-cs"/>
              </a:defRPr>
            </a:lvl5pPr>
            <a:lvl6pPr marL="3200400" algn="l" defTabSz="1280160" rtl="0" eaLnBrk="1" latinLnBrk="0" hangingPunct="1">
              <a:defRPr sz="2500" kern="1200">
                <a:solidFill>
                  <a:schemeClr val="lt1"/>
                </a:solidFill>
                <a:latin typeface="+mn-lt"/>
                <a:ea typeface="+mn-ea"/>
                <a:cs typeface="+mn-cs"/>
              </a:defRPr>
            </a:lvl6pPr>
            <a:lvl7pPr marL="3840480" algn="l" defTabSz="1280160" rtl="0" eaLnBrk="1" latinLnBrk="0" hangingPunct="1">
              <a:defRPr sz="2500" kern="1200">
                <a:solidFill>
                  <a:schemeClr val="lt1"/>
                </a:solidFill>
                <a:latin typeface="+mn-lt"/>
                <a:ea typeface="+mn-ea"/>
                <a:cs typeface="+mn-cs"/>
              </a:defRPr>
            </a:lvl7pPr>
            <a:lvl8pPr marL="4480560" algn="l" defTabSz="1280160" rtl="0" eaLnBrk="1" latinLnBrk="0" hangingPunct="1">
              <a:defRPr sz="2500" kern="1200">
                <a:solidFill>
                  <a:schemeClr val="lt1"/>
                </a:solidFill>
                <a:latin typeface="+mn-lt"/>
                <a:ea typeface="+mn-ea"/>
                <a:cs typeface="+mn-cs"/>
              </a:defRPr>
            </a:lvl8pPr>
            <a:lvl9pPr marL="5120640" algn="l" defTabSz="1280160" rtl="0" eaLnBrk="1" latinLnBrk="0" hangingPunct="1">
              <a:defRPr sz="2500" kern="1200">
                <a:solidFill>
                  <a:schemeClr val="lt1"/>
                </a:solidFill>
                <a:latin typeface="+mn-lt"/>
                <a:ea typeface="+mn-ea"/>
                <a:cs typeface="+mn-cs"/>
              </a:defRPr>
            </a:lvl9pPr>
          </a:lstStyle>
          <a:p>
            <a:pPr algn="ctr">
              <a:defRPr sz="1000" b="1" i="0" u="none" strike="noStrike" kern="1200" baseline="0">
                <a:solidFill>
                  <a:prstClr val="black"/>
                </a:solidFill>
                <a:latin typeface="+mn-lt"/>
                <a:ea typeface="+mn-ea"/>
                <a:cs typeface="+mn-cs"/>
              </a:defRPr>
            </a:pPr>
            <a:r>
              <a:rPr lang="en-NZ" sz="1000" dirty="0">
                <a:latin typeface="Arial" panose="020B0604020202020204" pitchFamily="34" charset="0"/>
                <a:cs typeface="Arial" panose="020B0604020202020204" pitchFamily="34" charset="0"/>
              </a:rPr>
              <a:t>DSS recipients are more likely to have had a CYF finding of abuse and neglect</a:t>
            </a:r>
            <a:endParaRPr lang="en-US" sz="1000" dirty="0">
              <a:latin typeface="Arial" panose="020B0604020202020204" pitchFamily="34" charset="0"/>
              <a:cs typeface="Arial" panose="020B0604020202020204" pitchFamily="34" charset="0"/>
            </a:endParaRPr>
          </a:p>
        </p:txBody>
      </p:sp>
      <p:graphicFrame>
        <p:nvGraphicFramePr>
          <p:cNvPr id="114" name="Chart 113"/>
          <p:cNvGraphicFramePr>
            <a:graphicFrameLocks/>
          </p:cNvGraphicFramePr>
          <p:nvPr>
            <p:extLst>
              <p:ext uri="{D42A27DB-BD31-4B8C-83A1-F6EECF244321}">
                <p14:modId xmlns:p14="http://schemas.microsoft.com/office/powerpoint/2010/main" val="1720133597"/>
              </p:ext>
            </p:extLst>
          </p:nvPr>
        </p:nvGraphicFramePr>
        <p:xfrm>
          <a:off x="1" y="3486145"/>
          <a:ext cx="3509656" cy="1760178"/>
        </p:xfrm>
        <a:graphic>
          <a:graphicData uri="http://schemas.openxmlformats.org/drawingml/2006/chart">
            <c:chart xmlns:c="http://schemas.openxmlformats.org/drawingml/2006/chart" xmlns:r="http://schemas.openxmlformats.org/officeDocument/2006/relationships" r:id="rId5"/>
          </a:graphicData>
        </a:graphic>
      </p:graphicFrame>
      <p:sp>
        <p:nvSpPr>
          <p:cNvPr id="115" name="TextBox 114"/>
          <p:cNvSpPr txBox="1"/>
          <p:nvPr/>
        </p:nvSpPr>
        <p:spPr>
          <a:xfrm>
            <a:off x="6184774" y="3623683"/>
            <a:ext cx="1029097" cy="1338828"/>
          </a:xfrm>
          <a:prstGeom prst="rect">
            <a:avLst/>
          </a:prstGeom>
          <a:solidFill>
            <a:schemeClr val="bg1">
              <a:lumMod val="95000"/>
            </a:schemeClr>
          </a:solidFill>
        </p:spPr>
        <p:txBody>
          <a:bodyPr wrap="square" rtlCol="0">
            <a:spAutoFit/>
          </a:bodyPr>
          <a:lstStyle/>
          <a:p>
            <a:r>
              <a:rPr lang="en-NZ" sz="900" dirty="0" smtClean="0">
                <a:latin typeface="Arial" panose="020B0604020202020204" pitchFamily="34" charset="0"/>
                <a:cs typeface="Arial" panose="020B0604020202020204" pitchFamily="34" charset="0"/>
              </a:rPr>
              <a:t>Note: To compare, 8% </a:t>
            </a:r>
            <a:r>
              <a:rPr lang="en-NZ" sz="900" dirty="0">
                <a:latin typeface="Arial" panose="020B0604020202020204" pitchFamily="34" charset="0"/>
                <a:cs typeface="Arial" panose="020B0604020202020204" pitchFamily="34" charset="0"/>
              </a:rPr>
              <a:t>of the </a:t>
            </a:r>
            <a:r>
              <a:rPr lang="en-NZ" sz="900" dirty="0" smtClean="0">
                <a:latin typeface="Arial" panose="020B0604020202020204" pitchFamily="34" charset="0"/>
                <a:cs typeface="Arial" panose="020B0604020202020204" pitchFamily="34" charset="0"/>
              </a:rPr>
              <a:t>overall 1993 </a:t>
            </a:r>
            <a:r>
              <a:rPr lang="en-NZ" sz="900" dirty="0">
                <a:latin typeface="Arial" panose="020B0604020202020204" pitchFamily="34" charset="0"/>
                <a:cs typeface="Arial" panose="020B0604020202020204" pitchFamily="34" charset="0"/>
              </a:rPr>
              <a:t>cohort (now 23 </a:t>
            </a:r>
            <a:r>
              <a:rPr lang="en-NZ" sz="900" dirty="0" smtClean="0">
                <a:latin typeface="Arial" panose="020B0604020202020204" pitchFamily="34" charset="0"/>
                <a:cs typeface="Arial" panose="020B0604020202020204" pitchFamily="34" charset="0"/>
              </a:rPr>
              <a:t>years </a:t>
            </a:r>
            <a:r>
              <a:rPr lang="en-NZ" sz="900" dirty="0">
                <a:latin typeface="Arial" panose="020B0604020202020204" pitchFamily="34" charset="0"/>
                <a:cs typeface="Arial" panose="020B0604020202020204" pitchFamily="34" charset="0"/>
              </a:rPr>
              <a:t>olds) had a </a:t>
            </a:r>
            <a:r>
              <a:rPr lang="en-NZ" sz="900" dirty="0" smtClean="0">
                <a:latin typeface="Arial" panose="020B0604020202020204" pitchFamily="34" charset="0"/>
                <a:cs typeface="Arial" panose="020B0604020202020204" pitchFamily="34" charset="0"/>
              </a:rPr>
              <a:t>finding </a:t>
            </a:r>
            <a:r>
              <a:rPr lang="en-NZ" sz="900" dirty="0">
                <a:latin typeface="Arial" panose="020B0604020202020204" pitchFamily="34" charset="0"/>
                <a:cs typeface="Arial" panose="020B0604020202020204" pitchFamily="34" charset="0"/>
              </a:rPr>
              <a:t>of abuse </a:t>
            </a:r>
            <a:r>
              <a:rPr lang="en-NZ" sz="900" dirty="0" smtClean="0">
                <a:latin typeface="Arial" panose="020B0604020202020204" pitchFamily="34" charset="0"/>
                <a:cs typeface="Arial" panose="020B0604020202020204" pitchFamily="34" charset="0"/>
              </a:rPr>
              <a:t>or neglect before </a:t>
            </a:r>
            <a:r>
              <a:rPr lang="en-NZ" sz="900" dirty="0">
                <a:latin typeface="Arial" panose="020B0604020202020204" pitchFamily="34" charset="0"/>
                <a:cs typeface="Arial" panose="020B0604020202020204" pitchFamily="34" charset="0"/>
              </a:rPr>
              <a:t>the age of </a:t>
            </a:r>
            <a:r>
              <a:rPr lang="en-NZ" sz="900" dirty="0" smtClean="0">
                <a:latin typeface="Arial" panose="020B0604020202020204" pitchFamily="34" charset="0"/>
                <a:cs typeface="Arial" panose="020B0604020202020204" pitchFamily="34" charset="0"/>
              </a:rPr>
              <a:t>17.</a:t>
            </a:r>
            <a:endParaRPr lang="en-NZ" sz="900" dirty="0">
              <a:latin typeface="Arial" panose="020B0604020202020204" pitchFamily="34" charset="0"/>
              <a:cs typeface="Arial" panose="020B0604020202020204" pitchFamily="34" charset="0"/>
            </a:endParaRPr>
          </a:p>
        </p:txBody>
      </p:sp>
      <p:sp>
        <p:nvSpPr>
          <p:cNvPr id="116" name="Rectangle 115"/>
          <p:cNvSpPr/>
          <p:nvPr/>
        </p:nvSpPr>
        <p:spPr>
          <a:xfrm>
            <a:off x="2077691" y="5808712"/>
            <a:ext cx="1730821" cy="1580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900" b="1" dirty="0" smtClean="0">
                <a:solidFill>
                  <a:schemeClr val="tx1"/>
                </a:solidFill>
              </a:rPr>
              <a:t>Ministry of Health spend $1.2b</a:t>
            </a:r>
          </a:p>
          <a:p>
            <a:r>
              <a:rPr lang="mi-NZ" sz="900" dirty="0" smtClean="0">
                <a:solidFill>
                  <a:schemeClr val="tx1"/>
                </a:solidFill>
              </a:rPr>
              <a:t>31,500 people received ongoing disability support from Health in 2015/16. A further 72,000 people receive one-off support such as equipment, housing modification and vision related services. The bulk of Health’s disability support expenditure is spent on residential care.</a:t>
            </a:r>
          </a:p>
          <a:p>
            <a:pPr algn="ctr"/>
            <a:r>
              <a:rPr lang="mi-NZ" sz="1000" dirty="0" smtClean="0">
                <a:solidFill>
                  <a:schemeClr val="tx1"/>
                </a:solidFill>
              </a:rPr>
              <a:t> </a:t>
            </a:r>
            <a:endParaRPr lang="en-NZ" sz="1000" dirty="0">
              <a:solidFill>
                <a:schemeClr val="tx1"/>
              </a:solidFill>
            </a:endParaRPr>
          </a:p>
        </p:txBody>
      </p:sp>
      <p:sp>
        <p:nvSpPr>
          <p:cNvPr id="117" name="Rectangle 116"/>
          <p:cNvSpPr/>
          <p:nvPr/>
        </p:nvSpPr>
        <p:spPr>
          <a:xfrm>
            <a:off x="3859054" y="5808712"/>
            <a:ext cx="1677650" cy="15622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mi-NZ" sz="900" b="1" dirty="0" smtClean="0">
                <a:solidFill>
                  <a:schemeClr val="tx1"/>
                </a:solidFill>
              </a:rPr>
              <a:t>Special Education ORS $180m</a:t>
            </a:r>
          </a:p>
          <a:p>
            <a:r>
              <a:rPr lang="en-NZ" sz="900" dirty="0">
                <a:solidFill>
                  <a:schemeClr val="tx1"/>
                </a:solidFill>
              </a:rPr>
              <a:t>As at 25 August 2016 there are 9,093 students in the </a:t>
            </a:r>
            <a:r>
              <a:rPr lang="en-NZ" sz="900" dirty="0" err="1">
                <a:solidFill>
                  <a:schemeClr val="tx1"/>
                </a:solidFill>
              </a:rPr>
              <a:t>Ongoing</a:t>
            </a:r>
            <a:r>
              <a:rPr lang="en-NZ" sz="900" dirty="0">
                <a:solidFill>
                  <a:schemeClr val="tx1"/>
                </a:solidFill>
              </a:rPr>
              <a:t> Resourcing Scheme (ORS</a:t>
            </a:r>
            <a:r>
              <a:rPr lang="en-NZ" sz="900" dirty="0" smtClean="0">
                <a:solidFill>
                  <a:schemeClr val="tx1"/>
                </a:solidFill>
              </a:rPr>
              <a:t>).  </a:t>
            </a:r>
            <a:r>
              <a:rPr lang="en-NZ" sz="900" dirty="0">
                <a:solidFill>
                  <a:schemeClr val="tx1"/>
                </a:solidFill>
              </a:rPr>
              <a:t>T</a:t>
            </a:r>
            <a:r>
              <a:rPr lang="en-NZ" sz="900" dirty="0" smtClean="0">
                <a:solidFill>
                  <a:schemeClr val="tx1"/>
                </a:solidFill>
              </a:rPr>
              <a:t>his </a:t>
            </a:r>
            <a:r>
              <a:rPr lang="en-NZ" sz="900" dirty="0">
                <a:solidFill>
                  <a:schemeClr val="tx1"/>
                </a:solidFill>
              </a:rPr>
              <a:t>number includes students who have been accepted into the ORS scheme who have not yet started school, are between schools or who are not attending school. </a:t>
            </a:r>
            <a:endParaRPr lang="mi-NZ" sz="1000" dirty="0" smtClean="0">
              <a:solidFill>
                <a:schemeClr val="tx1"/>
              </a:solidFill>
            </a:endParaRPr>
          </a:p>
        </p:txBody>
      </p:sp>
      <p:sp>
        <p:nvSpPr>
          <p:cNvPr id="118" name="Rectangle 117"/>
          <p:cNvSpPr/>
          <p:nvPr/>
        </p:nvSpPr>
        <p:spPr>
          <a:xfrm>
            <a:off x="136102" y="5808712"/>
            <a:ext cx="1872209" cy="1580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i-NZ" sz="900" b="1" dirty="0" smtClean="0">
                <a:solidFill>
                  <a:schemeClr val="tx1"/>
                </a:solidFill>
              </a:rPr>
              <a:t>MSD spend: $2.926b</a:t>
            </a:r>
          </a:p>
          <a:p>
            <a:r>
              <a:rPr lang="mi-NZ" sz="900" dirty="0" smtClean="0">
                <a:solidFill>
                  <a:schemeClr val="tx1"/>
                </a:solidFill>
              </a:rPr>
              <a:t>134,500 people receive support related to their health condition or disability. </a:t>
            </a:r>
          </a:p>
          <a:p>
            <a:r>
              <a:rPr lang="mi-NZ" sz="900" dirty="0" smtClean="0">
                <a:solidFill>
                  <a:schemeClr val="tx1"/>
                </a:solidFill>
              </a:rPr>
              <a:t>Cost: $2.154 billion for income support, with an extra $582 million for Disability Allowance, Accommodation Supplement, and Income Related Rent Subsidy. $79.4m for Community Participation Services</a:t>
            </a:r>
            <a:r>
              <a:rPr lang="en-NZ" sz="900" dirty="0" smtClean="0">
                <a:solidFill>
                  <a:schemeClr val="tx1"/>
                </a:solidFill>
              </a:rPr>
              <a:t>.</a:t>
            </a:r>
            <a:endParaRPr lang="en-NZ" sz="900" dirty="0">
              <a:solidFill>
                <a:schemeClr val="tx1"/>
              </a:solidFill>
            </a:endParaRPr>
          </a:p>
        </p:txBody>
      </p:sp>
      <p:graphicFrame>
        <p:nvGraphicFramePr>
          <p:cNvPr id="119" name="Chart 118"/>
          <p:cNvGraphicFramePr>
            <a:graphicFrameLocks/>
          </p:cNvGraphicFramePr>
          <p:nvPr>
            <p:extLst>
              <p:ext uri="{D42A27DB-BD31-4B8C-83A1-F6EECF244321}">
                <p14:modId xmlns:p14="http://schemas.microsoft.com/office/powerpoint/2010/main" val="2677630473"/>
              </p:ext>
            </p:extLst>
          </p:nvPr>
        </p:nvGraphicFramePr>
        <p:xfrm>
          <a:off x="10012220" y="3381946"/>
          <a:ext cx="3423149" cy="2194885"/>
        </p:xfrm>
        <a:graphic>
          <a:graphicData uri="http://schemas.openxmlformats.org/drawingml/2006/chart">
            <c:chart xmlns:c="http://schemas.openxmlformats.org/drawingml/2006/chart" xmlns:r="http://schemas.openxmlformats.org/officeDocument/2006/relationships" r:id="rId6"/>
          </a:graphicData>
        </a:graphic>
      </p:graphicFrame>
      <p:sp>
        <p:nvSpPr>
          <p:cNvPr id="120" name="Rectangle 119"/>
          <p:cNvSpPr/>
          <p:nvPr/>
        </p:nvSpPr>
        <p:spPr>
          <a:xfrm>
            <a:off x="58953" y="5448672"/>
            <a:ext cx="7179795"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Government funds a range of services for people with a health condition or disability</a:t>
            </a:r>
            <a:endParaRPr lang="en-US" sz="1000" dirty="0">
              <a:latin typeface="Arial" panose="020B0604020202020204" pitchFamily="34" charset="0"/>
              <a:cs typeface="Arial" panose="020B0604020202020204" pitchFamily="34" charset="0"/>
            </a:endParaRPr>
          </a:p>
        </p:txBody>
      </p:sp>
      <p:sp>
        <p:nvSpPr>
          <p:cNvPr id="121" name="Rectangle 120"/>
          <p:cNvSpPr/>
          <p:nvPr/>
        </p:nvSpPr>
        <p:spPr>
          <a:xfrm>
            <a:off x="5608712" y="5808712"/>
            <a:ext cx="1653496" cy="15622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mi-NZ" sz="900" b="1" dirty="0" smtClean="0">
                <a:solidFill>
                  <a:schemeClr val="tx1"/>
                </a:solidFill>
              </a:rPr>
              <a:t>ACC spend $394m</a:t>
            </a:r>
          </a:p>
          <a:p>
            <a:r>
              <a:rPr lang="mi-NZ" sz="900" dirty="0" smtClean="0">
                <a:solidFill>
                  <a:schemeClr val="tx1"/>
                </a:solidFill>
              </a:rPr>
              <a:t>Approximately $394 million spent on 4,230 active working age serious injury clients (as at 30 June 2015). Around 2,700 clients receive attendant care payments, around 2,700 receive income support, 2,600 receive capital payments and 1,000 receive independence allowance.</a:t>
            </a:r>
            <a:endParaRPr lang="en-NZ" sz="900" dirty="0">
              <a:solidFill>
                <a:srgbClr val="FF0000"/>
              </a:solidFill>
            </a:endParaRPr>
          </a:p>
        </p:txBody>
      </p:sp>
      <p:sp>
        <p:nvSpPr>
          <p:cNvPr id="122" name="TextBox 121"/>
          <p:cNvSpPr txBox="1"/>
          <p:nvPr/>
        </p:nvSpPr>
        <p:spPr>
          <a:xfrm>
            <a:off x="2479843" y="1164486"/>
            <a:ext cx="72008" cy="200055"/>
          </a:xfrm>
          <a:prstGeom prst="rect">
            <a:avLst/>
          </a:prstGeom>
          <a:noFill/>
        </p:spPr>
        <p:txBody>
          <a:bodyPr wrap="square" rtlCol="0">
            <a:spAutoFit/>
          </a:bodyPr>
          <a:lstStyle/>
          <a:p>
            <a:r>
              <a:rPr lang="mi-NZ" sz="700" dirty="0" smtClean="0"/>
              <a:t>1</a:t>
            </a:r>
            <a:endParaRPr lang="en-NZ" sz="700" dirty="0"/>
          </a:p>
        </p:txBody>
      </p:sp>
      <p:sp>
        <p:nvSpPr>
          <p:cNvPr id="123" name="TextBox 122"/>
          <p:cNvSpPr txBox="1"/>
          <p:nvPr/>
        </p:nvSpPr>
        <p:spPr>
          <a:xfrm>
            <a:off x="6940860" y="1164486"/>
            <a:ext cx="72008" cy="200055"/>
          </a:xfrm>
          <a:prstGeom prst="rect">
            <a:avLst/>
          </a:prstGeom>
          <a:noFill/>
        </p:spPr>
        <p:txBody>
          <a:bodyPr wrap="square" rtlCol="0">
            <a:spAutoFit/>
          </a:bodyPr>
          <a:lstStyle/>
          <a:p>
            <a:r>
              <a:rPr lang="mi-NZ" sz="700" dirty="0" smtClean="0"/>
              <a:t>2</a:t>
            </a:r>
            <a:endParaRPr lang="en-NZ" sz="700" dirty="0"/>
          </a:p>
        </p:txBody>
      </p:sp>
      <p:sp>
        <p:nvSpPr>
          <p:cNvPr id="124" name="TextBox 123"/>
          <p:cNvSpPr txBox="1"/>
          <p:nvPr/>
        </p:nvSpPr>
        <p:spPr>
          <a:xfrm>
            <a:off x="2132956" y="3280966"/>
            <a:ext cx="72008" cy="200055"/>
          </a:xfrm>
          <a:prstGeom prst="rect">
            <a:avLst/>
          </a:prstGeom>
          <a:noFill/>
        </p:spPr>
        <p:txBody>
          <a:bodyPr wrap="square" rtlCol="0">
            <a:spAutoFit/>
          </a:bodyPr>
          <a:lstStyle/>
          <a:p>
            <a:r>
              <a:rPr lang="mi-NZ" sz="700" dirty="0" smtClean="0"/>
              <a:t>3</a:t>
            </a:r>
            <a:endParaRPr lang="en-NZ" sz="700" dirty="0"/>
          </a:p>
        </p:txBody>
      </p:sp>
      <p:sp>
        <p:nvSpPr>
          <p:cNvPr id="125" name="TextBox 124"/>
          <p:cNvSpPr txBox="1"/>
          <p:nvPr/>
        </p:nvSpPr>
        <p:spPr>
          <a:xfrm>
            <a:off x="5994568" y="3270384"/>
            <a:ext cx="72008" cy="200055"/>
          </a:xfrm>
          <a:prstGeom prst="rect">
            <a:avLst/>
          </a:prstGeom>
          <a:noFill/>
        </p:spPr>
        <p:txBody>
          <a:bodyPr wrap="square" rtlCol="0">
            <a:spAutoFit/>
          </a:bodyPr>
          <a:lstStyle/>
          <a:p>
            <a:r>
              <a:rPr lang="mi-NZ" sz="700" dirty="0" smtClean="0"/>
              <a:t>4</a:t>
            </a:r>
            <a:endParaRPr lang="en-NZ" sz="700" dirty="0"/>
          </a:p>
        </p:txBody>
      </p:sp>
      <p:sp>
        <p:nvSpPr>
          <p:cNvPr id="126" name="TextBox 125"/>
          <p:cNvSpPr txBox="1"/>
          <p:nvPr/>
        </p:nvSpPr>
        <p:spPr>
          <a:xfrm>
            <a:off x="6551841" y="4700572"/>
            <a:ext cx="72008" cy="200055"/>
          </a:xfrm>
          <a:prstGeom prst="rect">
            <a:avLst/>
          </a:prstGeom>
          <a:noFill/>
        </p:spPr>
        <p:txBody>
          <a:bodyPr wrap="square" rtlCol="0">
            <a:spAutoFit/>
          </a:bodyPr>
          <a:lstStyle/>
          <a:p>
            <a:r>
              <a:rPr lang="mi-NZ" sz="700" dirty="0" smtClean="0"/>
              <a:t>5</a:t>
            </a:r>
            <a:endParaRPr lang="en-NZ" sz="700" dirty="0"/>
          </a:p>
        </p:txBody>
      </p:sp>
      <p:sp>
        <p:nvSpPr>
          <p:cNvPr id="127" name="TextBox 126"/>
          <p:cNvSpPr txBox="1"/>
          <p:nvPr/>
        </p:nvSpPr>
        <p:spPr>
          <a:xfrm>
            <a:off x="12002050" y="1017336"/>
            <a:ext cx="72008" cy="200055"/>
          </a:xfrm>
          <a:prstGeom prst="rect">
            <a:avLst/>
          </a:prstGeom>
          <a:noFill/>
        </p:spPr>
        <p:txBody>
          <a:bodyPr wrap="square" rtlCol="0">
            <a:spAutoFit/>
          </a:bodyPr>
          <a:lstStyle/>
          <a:p>
            <a:r>
              <a:rPr lang="mi-NZ" sz="700" dirty="0" smtClean="0"/>
              <a:t>8</a:t>
            </a:r>
            <a:endParaRPr lang="en-NZ" sz="700" dirty="0"/>
          </a:p>
        </p:txBody>
      </p:sp>
      <p:sp>
        <p:nvSpPr>
          <p:cNvPr id="128" name="TextBox 127"/>
          <p:cNvSpPr txBox="1"/>
          <p:nvPr/>
        </p:nvSpPr>
        <p:spPr>
          <a:xfrm>
            <a:off x="9533148" y="5017203"/>
            <a:ext cx="72008" cy="200055"/>
          </a:xfrm>
          <a:prstGeom prst="rect">
            <a:avLst/>
          </a:prstGeom>
          <a:noFill/>
        </p:spPr>
        <p:txBody>
          <a:bodyPr wrap="square" rtlCol="0">
            <a:spAutoFit/>
          </a:bodyPr>
          <a:lstStyle/>
          <a:p>
            <a:r>
              <a:rPr lang="mi-NZ" sz="700" dirty="0" smtClean="0"/>
              <a:t>9</a:t>
            </a:r>
            <a:endParaRPr lang="en-NZ" sz="700" dirty="0"/>
          </a:p>
        </p:txBody>
      </p:sp>
      <p:sp>
        <p:nvSpPr>
          <p:cNvPr id="129" name="TextBox 128"/>
          <p:cNvSpPr txBox="1"/>
          <p:nvPr/>
        </p:nvSpPr>
        <p:spPr>
          <a:xfrm>
            <a:off x="11369352" y="6688409"/>
            <a:ext cx="288032" cy="215444"/>
          </a:xfrm>
          <a:prstGeom prst="rect">
            <a:avLst/>
          </a:prstGeom>
          <a:noFill/>
        </p:spPr>
        <p:txBody>
          <a:bodyPr wrap="square" rtlCol="0">
            <a:spAutoFit/>
          </a:bodyPr>
          <a:lstStyle/>
          <a:p>
            <a:r>
              <a:rPr lang="mi-NZ" sz="800" dirty="0" smtClean="0"/>
              <a:t>10</a:t>
            </a:r>
            <a:endParaRPr lang="en-NZ" sz="800" dirty="0"/>
          </a:p>
        </p:txBody>
      </p:sp>
      <p:sp>
        <p:nvSpPr>
          <p:cNvPr id="130" name="TextBox 129"/>
          <p:cNvSpPr txBox="1"/>
          <p:nvPr/>
        </p:nvSpPr>
        <p:spPr>
          <a:xfrm>
            <a:off x="12370754" y="7766765"/>
            <a:ext cx="510766" cy="200055"/>
          </a:xfrm>
          <a:prstGeom prst="rect">
            <a:avLst/>
          </a:prstGeom>
          <a:noFill/>
        </p:spPr>
        <p:txBody>
          <a:bodyPr wrap="square" rtlCol="0">
            <a:spAutoFit/>
          </a:bodyPr>
          <a:lstStyle/>
          <a:p>
            <a:r>
              <a:rPr lang="mi-NZ" sz="700" dirty="0" smtClean="0"/>
              <a:t>11</a:t>
            </a:r>
            <a:endParaRPr lang="en-NZ" sz="700" dirty="0"/>
          </a:p>
        </p:txBody>
      </p:sp>
      <p:sp>
        <p:nvSpPr>
          <p:cNvPr id="131" name="TextBox 130"/>
          <p:cNvSpPr txBox="1"/>
          <p:nvPr/>
        </p:nvSpPr>
        <p:spPr>
          <a:xfrm>
            <a:off x="12391007" y="9000222"/>
            <a:ext cx="296304" cy="200055"/>
          </a:xfrm>
          <a:prstGeom prst="rect">
            <a:avLst/>
          </a:prstGeom>
          <a:noFill/>
        </p:spPr>
        <p:txBody>
          <a:bodyPr wrap="square" rtlCol="0">
            <a:spAutoFit/>
          </a:bodyPr>
          <a:lstStyle/>
          <a:p>
            <a:r>
              <a:rPr lang="mi-NZ" sz="700" dirty="0" smtClean="0"/>
              <a:t>12</a:t>
            </a:r>
            <a:endParaRPr lang="en-NZ" sz="700" dirty="0"/>
          </a:p>
        </p:txBody>
      </p:sp>
      <p:graphicFrame>
        <p:nvGraphicFramePr>
          <p:cNvPr id="132" name="Chart 131"/>
          <p:cNvGraphicFramePr>
            <a:graphicFrameLocks/>
          </p:cNvGraphicFramePr>
          <p:nvPr>
            <p:extLst>
              <p:ext uri="{D42A27DB-BD31-4B8C-83A1-F6EECF244321}">
                <p14:modId xmlns:p14="http://schemas.microsoft.com/office/powerpoint/2010/main" val="1427835046"/>
              </p:ext>
            </p:extLst>
          </p:nvPr>
        </p:nvGraphicFramePr>
        <p:xfrm>
          <a:off x="3538734" y="3542118"/>
          <a:ext cx="2646040" cy="1507241"/>
        </p:xfrm>
        <a:graphic>
          <a:graphicData uri="http://schemas.openxmlformats.org/drawingml/2006/chart">
            <c:chart xmlns:c="http://schemas.openxmlformats.org/drawingml/2006/chart" xmlns:r="http://schemas.openxmlformats.org/officeDocument/2006/relationships" r:id="rId7"/>
          </a:graphicData>
        </a:graphic>
      </p:graphicFrame>
      <p:pic>
        <p:nvPicPr>
          <p:cNvPr id="133"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30159" y="2965871"/>
            <a:ext cx="1281950" cy="13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 name="Rectangle 133"/>
          <p:cNvSpPr/>
          <p:nvPr/>
        </p:nvSpPr>
        <p:spPr>
          <a:xfrm>
            <a:off x="58952" y="7453939"/>
            <a:ext cx="7179795" cy="288032"/>
          </a:xfrm>
          <a:prstGeom prst="rect">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000" b="1" i="0" u="none" strike="noStrike" kern="1200" baseline="0">
                <a:solidFill>
                  <a:prstClr val="black"/>
                </a:solidFill>
                <a:latin typeface="+mn-lt"/>
                <a:ea typeface="+mn-ea"/>
                <a:cs typeface="+mn-cs"/>
              </a:defRPr>
            </a:pPr>
            <a:r>
              <a:rPr lang="en-US" sz="1000" dirty="0" smtClean="0">
                <a:latin typeface="Arial" panose="020B0604020202020204" pitchFamily="34" charset="0"/>
                <a:cs typeface="Arial" panose="020B0604020202020204" pitchFamily="34" charset="0"/>
              </a:rPr>
              <a:t>Many DSS recipients access other disability support services across government</a:t>
            </a:r>
            <a:endParaRPr lang="en-US" sz="1000" dirty="0">
              <a:latin typeface="Arial" panose="020B0604020202020204" pitchFamily="34" charset="0"/>
              <a:cs typeface="Arial" panose="020B0604020202020204" pitchFamily="34" charset="0"/>
            </a:endParaRPr>
          </a:p>
        </p:txBody>
      </p:sp>
      <p:sp>
        <p:nvSpPr>
          <p:cNvPr id="135" name="Rectangle 134"/>
          <p:cNvSpPr/>
          <p:nvPr/>
        </p:nvSpPr>
        <p:spPr>
          <a:xfrm>
            <a:off x="136102" y="7896943"/>
            <a:ext cx="2068862" cy="49877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8,800 DSS clients (28%) are aged 0-15</a:t>
            </a:r>
          </a:p>
          <a:p>
            <a:pPr algn="ctr"/>
            <a:r>
              <a:rPr lang="en-NZ" sz="1100" b="1" dirty="0" smtClean="0">
                <a:solidFill>
                  <a:schemeClr val="tx1"/>
                </a:solidFill>
                <a:sym typeface="Webdings"/>
              </a:rPr>
              <a:t></a:t>
            </a:r>
            <a:endParaRPr lang="en-NZ" sz="1100" b="1" dirty="0" smtClean="0">
              <a:solidFill>
                <a:schemeClr val="tx1"/>
              </a:solidFill>
            </a:endParaRPr>
          </a:p>
          <a:p>
            <a:pPr algn="ctr"/>
            <a:endParaRPr lang="en-NZ" sz="900" dirty="0">
              <a:solidFill>
                <a:schemeClr val="tx1"/>
              </a:solidFill>
            </a:endParaRPr>
          </a:p>
        </p:txBody>
      </p:sp>
      <p:sp>
        <p:nvSpPr>
          <p:cNvPr id="136" name="Rectangle 135"/>
          <p:cNvSpPr/>
          <p:nvPr/>
        </p:nvSpPr>
        <p:spPr>
          <a:xfrm>
            <a:off x="2270183" y="7896943"/>
            <a:ext cx="3240000" cy="49877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a:solidFill>
                  <a:schemeClr val="tx1"/>
                </a:solidFill>
              </a:rPr>
              <a:t>19,500 DSS clients (62%) are aged 16-64</a:t>
            </a:r>
          </a:p>
          <a:p>
            <a:pPr algn="ctr"/>
            <a:r>
              <a:rPr lang="en-NZ" sz="1100" b="1" dirty="0">
                <a:solidFill>
                  <a:schemeClr val="tx1"/>
                </a:solidFill>
                <a:sym typeface="Webdings"/>
              </a:rPr>
              <a:t></a:t>
            </a:r>
            <a:endParaRPr lang="en-NZ" sz="1100" b="1" dirty="0">
              <a:solidFill>
                <a:schemeClr val="tx1"/>
              </a:solidFill>
            </a:endParaRPr>
          </a:p>
          <a:p>
            <a:pPr algn="ctr"/>
            <a:endParaRPr lang="en-NZ" sz="900" b="1" dirty="0">
              <a:solidFill>
                <a:schemeClr val="tx1"/>
              </a:solidFill>
            </a:endParaRPr>
          </a:p>
        </p:txBody>
      </p:sp>
      <p:sp>
        <p:nvSpPr>
          <p:cNvPr id="137" name="Rectangle 136"/>
          <p:cNvSpPr/>
          <p:nvPr/>
        </p:nvSpPr>
        <p:spPr>
          <a:xfrm>
            <a:off x="5557198" y="7896943"/>
            <a:ext cx="1702044" cy="49877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a:solidFill>
                  <a:schemeClr val="tx1"/>
                </a:solidFill>
              </a:rPr>
              <a:t>3,200 DSS clients (10%) are aged 65+</a:t>
            </a:r>
          </a:p>
          <a:p>
            <a:pPr algn="ctr"/>
            <a:r>
              <a:rPr lang="en-NZ" sz="1100" b="1" dirty="0" smtClean="0">
                <a:solidFill>
                  <a:schemeClr val="tx1"/>
                </a:solidFill>
                <a:sym typeface="Webdings"/>
              </a:rPr>
              <a:t></a:t>
            </a:r>
            <a:endParaRPr lang="en-NZ" sz="1100" b="1" dirty="0">
              <a:solidFill>
                <a:schemeClr val="tx1"/>
              </a:solidFill>
            </a:endParaRPr>
          </a:p>
          <a:p>
            <a:pPr algn="ctr"/>
            <a:endParaRPr lang="en-NZ" sz="900" b="1" dirty="0">
              <a:solidFill>
                <a:schemeClr val="tx1"/>
              </a:solidFill>
            </a:endParaRPr>
          </a:p>
        </p:txBody>
      </p:sp>
      <p:sp>
        <p:nvSpPr>
          <p:cNvPr id="139" name="Rectangle 138"/>
          <p:cNvSpPr/>
          <p:nvPr/>
        </p:nvSpPr>
        <p:spPr>
          <a:xfrm>
            <a:off x="144264" y="9017918"/>
            <a:ext cx="2024696" cy="5093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Parents access Child Disability Allowance and Disability Allowance on behalf of their children</a:t>
            </a:r>
            <a:endParaRPr lang="en-NZ" sz="900" dirty="0">
              <a:solidFill>
                <a:schemeClr val="tx1"/>
              </a:solidFill>
            </a:endParaRPr>
          </a:p>
        </p:txBody>
      </p:sp>
      <p:sp>
        <p:nvSpPr>
          <p:cNvPr id="140" name="Rectangle 139"/>
          <p:cNvSpPr/>
          <p:nvPr/>
        </p:nvSpPr>
        <p:spPr>
          <a:xfrm>
            <a:off x="2270183" y="9017918"/>
            <a:ext cx="3240000" cy="5093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77% of DSS clients aged 16-64 access working age benefits</a:t>
            </a:r>
          </a:p>
          <a:p>
            <a:pPr algn="ctr"/>
            <a:r>
              <a:rPr lang="en-NZ" sz="1200" b="1" dirty="0" smtClean="0">
                <a:solidFill>
                  <a:schemeClr val="tx1"/>
                </a:solidFill>
                <a:sym typeface="Webdings"/>
              </a:rPr>
              <a:t></a:t>
            </a:r>
            <a:endParaRPr lang="en-NZ" sz="1200" dirty="0">
              <a:solidFill>
                <a:schemeClr val="tx1"/>
              </a:solidFill>
            </a:endParaRPr>
          </a:p>
        </p:txBody>
      </p:sp>
      <p:sp>
        <p:nvSpPr>
          <p:cNvPr id="142" name="Rectangle 141"/>
          <p:cNvSpPr/>
          <p:nvPr/>
        </p:nvSpPr>
        <p:spPr>
          <a:xfrm>
            <a:off x="5557198" y="9017918"/>
            <a:ext cx="1656673" cy="5093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Eligible clients are likely to be receiving NZ Superannuation</a:t>
            </a:r>
            <a:endParaRPr lang="en-NZ" sz="900" dirty="0">
              <a:solidFill>
                <a:schemeClr val="tx1"/>
              </a:solidFill>
            </a:endParaRPr>
          </a:p>
        </p:txBody>
      </p:sp>
      <p:sp>
        <p:nvSpPr>
          <p:cNvPr id="143" name="Rectangle 142"/>
          <p:cNvSpPr/>
          <p:nvPr/>
        </p:nvSpPr>
        <p:spPr>
          <a:xfrm>
            <a:off x="1744481" y="8052719"/>
            <a:ext cx="191823" cy="20426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44"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3083" y="8080595"/>
            <a:ext cx="169605" cy="17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5"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4344" y="8211459"/>
            <a:ext cx="166117" cy="16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6" name="Rectangle 145"/>
          <p:cNvSpPr/>
          <p:nvPr/>
        </p:nvSpPr>
        <p:spPr>
          <a:xfrm>
            <a:off x="6715121" y="8328992"/>
            <a:ext cx="45719" cy="5106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9" name="TextBox 148"/>
          <p:cNvSpPr txBox="1"/>
          <p:nvPr/>
        </p:nvSpPr>
        <p:spPr>
          <a:xfrm>
            <a:off x="1684506" y="9262099"/>
            <a:ext cx="136558" cy="200055"/>
          </a:xfrm>
          <a:prstGeom prst="rect">
            <a:avLst/>
          </a:prstGeom>
          <a:noFill/>
        </p:spPr>
        <p:txBody>
          <a:bodyPr wrap="square" rtlCol="0">
            <a:spAutoFit/>
          </a:bodyPr>
          <a:lstStyle/>
          <a:p>
            <a:r>
              <a:rPr lang="mi-NZ" sz="700" dirty="0"/>
              <a:t>6</a:t>
            </a:r>
            <a:endParaRPr lang="en-NZ" sz="700" dirty="0"/>
          </a:p>
        </p:txBody>
      </p:sp>
      <p:grpSp>
        <p:nvGrpSpPr>
          <p:cNvPr id="5" name="Group 4"/>
          <p:cNvGrpSpPr/>
          <p:nvPr/>
        </p:nvGrpSpPr>
        <p:grpSpPr>
          <a:xfrm>
            <a:off x="2656384" y="8464787"/>
            <a:ext cx="1989703" cy="509343"/>
            <a:chOff x="3448472" y="8481716"/>
            <a:chExt cx="1989703" cy="509343"/>
          </a:xfrm>
        </p:grpSpPr>
        <p:sp>
          <p:nvSpPr>
            <p:cNvPr id="141" name="Rectangle 140"/>
            <p:cNvSpPr/>
            <p:nvPr/>
          </p:nvSpPr>
          <p:spPr>
            <a:xfrm>
              <a:off x="3448472" y="8481716"/>
              <a:ext cx="1989703" cy="5093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5% of DSS clients aged </a:t>
              </a:r>
              <a:r>
                <a:rPr lang="en-NZ" sz="900" dirty="0">
                  <a:solidFill>
                    <a:schemeClr val="tx1"/>
                  </a:solidFill>
                </a:rPr>
                <a:t>16-64 receive their main income from </a:t>
              </a:r>
              <a:r>
                <a:rPr lang="en-NZ" sz="900" dirty="0" smtClean="0">
                  <a:solidFill>
                    <a:schemeClr val="tx1"/>
                  </a:solidFill>
                </a:rPr>
                <a:t>work</a:t>
              </a:r>
              <a:endParaRPr lang="en-NZ" sz="900" dirty="0">
                <a:solidFill>
                  <a:schemeClr val="tx1"/>
                </a:solidFill>
              </a:endParaRPr>
            </a:p>
            <a:p>
              <a:pPr algn="ctr"/>
              <a:r>
                <a:rPr lang="en-NZ" sz="1100" b="1" dirty="0">
                  <a:solidFill>
                    <a:schemeClr val="tx1"/>
                  </a:solidFill>
                  <a:sym typeface="Webdings"/>
                </a:rPr>
                <a:t></a:t>
              </a:r>
              <a:endParaRPr lang="en-NZ" sz="1100" b="1" dirty="0">
                <a:solidFill>
                  <a:schemeClr val="tx1"/>
                </a:solidFill>
              </a:endParaRPr>
            </a:p>
          </p:txBody>
        </p:sp>
        <p:sp>
          <p:nvSpPr>
            <p:cNvPr id="150" name="TextBox 149"/>
            <p:cNvSpPr txBox="1"/>
            <p:nvPr/>
          </p:nvSpPr>
          <p:spPr>
            <a:xfrm>
              <a:off x="5108425" y="8586739"/>
              <a:ext cx="136558" cy="200055"/>
            </a:xfrm>
            <a:prstGeom prst="rect">
              <a:avLst/>
            </a:prstGeom>
            <a:noFill/>
          </p:spPr>
          <p:txBody>
            <a:bodyPr wrap="square" rtlCol="0">
              <a:spAutoFit/>
            </a:bodyPr>
            <a:lstStyle/>
            <a:p>
              <a:r>
                <a:rPr lang="mi-NZ" sz="700" dirty="0" smtClean="0"/>
                <a:t>7</a:t>
              </a:r>
              <a:endParaRPr lang="en-NZ" sz="700" dirty="0"/>
            </a:p>
          </p:txBody>
        </p:sp>
      </p:grpSp>
      <p:grpSp>
        <p:nvGrpSpPr>
          <p:cNvPr id="9" name="Group 8"/>
          <p:cNvGrpSpPr/>
          <p:nvPr/>
        </p:nvGrpSpPr>
        <p:grpSpPr>
          <a:xfrm>
            <a:off x="136102" y="7896943"/>
            <a:ext cx="2430000" cy="1630318"/>
            <a:chOff x="136102" y="7896943"/>
            <a:chExt cx="2430000" cy="1630318"/>
          </a:xfrm>
        </p:grpSpPr>
        <p:sp>
          <p:nvSpPr>
            <p:cNvPr id="138" name="Rectangle 137"/>
            <p:cNvSpPr/>
            <p:nvPr/>
          </p:nvSpPr>
          <p:spPr>
            <a:xfrm>
              <a:off x="136102" y="8464787"/>
              <a:ext cx="2430000" cy="5093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900" dirty="0" smtClean="0">
                  <a:solidFill>
                    <a:schemeClr val="tx1"/>
                  </a:solidFill>
                </a:rPr>
                <a:t>7,300 DSS clients aged 0-21 access Special Education Services</a:t>
              </a:r>
            </a:p>
            <a:p>
              <a:pPr algn="ctr"/>
              <a:r>
                <a:rPr lang="en-NZ" sz="1100" b="1" dirty="0" smtClean="0">
                  <a:solidFill>
                    <a:schemeClr val="tx1"/>
                  </a:solidFill>
                  <a:sym typeface="Webdings"/>
                </a:rPr>
                <a:t></a:t>
              </a:r>
              <a:endParaRPr lang="en-NZ" sz="1100" b="1" dirty="0" smtClean="0">
                <a:solidFill>
                  <a:schemeClr val="tx1"/>
                </a:solidFill>
              </a:endParaRPr>
            </a:p>
            <a:p>
              <a:pPr algn="ctr"/>
              <a:endParaRPr lang="en-NZ" sz="900" dirty="0">
                <a:solidFill>
                  <a:schemeClr val="tx1"/>
                </a:solidFill>
              </a:endParaRPr>
            </a:p>
          </p:txBody>
        </p:sp>
        <p:sp>
          <p:nvSpPr>
            <p:cNvPr id="147" name="Rectangle 146"/>
            <p:cNvSpPr/>
            <p:nvPr/>
          </p:nvSpPr>
          <p:spPr>
            <a:xfrm>
              <a:off x="1864800" y="8748000"/>
              <a:ext cx="191823" cy="2042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cxnSp>
          <p:nvCxnSpPr>
            <p:cNvPr id="3" name="Straight Connector 2"/>
            <p:cNvCxnSpPr/>
            <p:nvPr/>
          </p:nvCxnSpPr>
          <p:spPr>
            <a:xfrm>
              <a:off x="2224336" y="7896943"/>
              <a:ext cx="0" cy="16303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a:off x="5532342" y="7904299"/>
            <a:ext cx="0" cy="16303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35832" y="7707626"/>
            <a:ext cx="1845377" cy="215444"/>
          </a:xfrm>
          <a:prstGeom prst="rect">
            <a:avLst/>
          </a:prstGeom>
          <a:noFill/>
        </p:spPr>
        <p:txBody>
          <a:bodyPr wrap="none" rtlCol="0">
            <a:spAutoFit/>
          </a:bodyPr>
          <a:lstStyle/>
          <a:p>
            <a:pPr algn="ctr"/>
            <a:r>
              <a:rPr lang="en-NZ" sz="800" b="1" dirty="0" smtClean="0"/>
              <a:t>Children and young people (0-15 years)</a:t>
            </a:r>
            <a:endParaRPr lang="en-NZ" sz="800" b="1" dirty="0"/>
          </a:p>
        </p:txBody>
      </p:sp>
      <p:sp>
        <p:nvSpPr>
          <p:cNvPr id="68" name="TextBox 67"/>
          <p:cNvSpPr txBox="1"/>
          <p:nvPr/>
        </p:nvSpPr>
        <p:spPr>
          <a:xfrm>
            <a:off x="3054187" y="7707626"/>
            <a:ext cx="1609736" cy="215444"/>
          </a:xfrm>
          <a:prstGeom prst="rect">
            <a:avLst/>
          </a:prstGeom>
          <a:noFill/>
        </p:spPr>
        <p:txBody>
          <a:bodyPr wrap="none" rtlCol="0">
            <a:spAutoFit/>
          </a:bodyPr>
          <a:lstStyle/>
          <a:p>
            <a:pPr algn="ctr"/>
            <a:r>
              <a:rPr lang="en-NZ" sz="800" b="1" dirty="0" smtClean="0"/>
              <a:t>Working age people (16-64 years)</a:t>
            </a:r>
            <a:endParaRPr lang="en-NZ" sz="800" b="1" dirty="0"/>
          </a:p>
        </p:txBody>
      </p:sp>
      <p:sp>
        <p:nvSpPr>
          <p:cNvPr id="69" name="TextBox 68"/>
          <p:cNvSpPr txBox="1"/>
          <p:nvPr/>
        </p:nvSpPr>
        <p:spPr>
          <a:xfrm>
            <a:off x="5866798" y="7711767"/>
            <a:ext cx="1011815" cy="215444"/>
          </a:xfrm>
          <a:prstGeom prst="rect">
            <a:avLst/>
          </a:prstGeom>
          <a:noFill/>
        </p:spPr>
        <p:txBody>
          <a:bodyPr wrap="none" rtlCol="0">
            <a:spAutoFit/>
          </a:bodyPr>
          <a:lstStyle/>
          <a:p>
            <a:pPr algn="ctr"/>
            <a:r>
              <a:rPr lang="en-NZ" sz="800" b="1" dirty="0" smtClean="0"/>
              <a:t>Seniors (65 years +)</a:t>
            </a:r>
            <a:endParaRPr lang="en-NZ" sz="800" b="1" dirty="0"/>
          </a:p>
        </p:txBody>
      </p:sp>
      <p:sp>
        <p:nvSpPr>
          <p:cNvPr id="6" name="Rectangle 5"/>
          <p:cNvSpPr/>
          <p:nvPr/>
        </p:nvSpPr>
        <p:spPr>
          <a:xfrm>
            <a:off x="7479000" y="3552503"/>
            <a:ext cx="1370072" cy="311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800" dirty="0" smtClean="0">
                <a:solidFill>
                  <a:schemeClr val="tx1"/>
                </a:solidFill>
              </a:rPr>
              <a:t>Number of clients by disability support level</a:t>
            </a:r>
            <a:endParaRPr lang="en-NZ" sz="800" dirty="0">
              <a:solidFill>
                <a:schemeClr val="tx1"/>
              </a:solidFill>
            </a:endParaRPr>
          </a:p>
        </p:txBody>
      </p:sp>
      <p:sp>
        <p:nvSpPr>
          <p:cNvPr id="73" name="Rectangle 72"/>
          <p:cNvSpPr/>
          <p:nvPr/>
        </p:nvSpPr>
        <p:spPr>
          <a:xfrm>
            <a:off x="8771188" y="3548906"/>
            <a:ext cx="1370072" cy="311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NZ" sz="800" dirty="0" smtClean="0">
                <a:solidFill>
                  <a:schemeClr val="tx1"/>
                </a:solidFill>
              </a:rPr>
              <a:t>Spend by disability support level</a:t>
            </a:r>
            <a:endParaRPr lang="en-NZ" sz="800" dirty="0">
              <a:solidFill>
                <a:schemeClr val="tx1"/>
              </a:solidFill>
            </a:endParaRPr>
          </a:p>
        </p:txBody>
      </p:sp>
    </p:spTree>
    <p:extLst>
      <p:ext uri="{BB962C8B-B14F-4D97-AF65-F5344CB8AC3E}">
        <p14:creationId xmlns:p14="http://schemas.microsoft.com/office/powerpoint/2010/main" val="171527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104" y="120080"/>
            <a:ext cx="6624736" cy="477054"/>
          </a:xfrm>
          <a:prstGeom prst="rect">
            <a:avLst/>
          </a:prstGeom>
          <a:noFill/>
        </p:spPr>
        <p:txBody>
          <a:bodyPr wrap="square" rtlCol="0">
            <a:spAutoFit/>
          </a:bodyPr>
          <a:lstStyle/>
          <a:p>
            <a:endParaRPr lang="en-NZ" dirty="0"/>
          </a:p>
        </p:txBody>
      </p:sp>
      <p:sp>
        <p:nvSpPr>
          <p:cNvPr id="4" name="TextBox 3"/>
          <p:cNvSpPr txBox="1"/>
          <p:nvPr/>
        </p:nvSpPr>
        <p:spPr>
          <a:xfrm>
            <a:off x="280120" y="336104"/>
            <a:ext cx="7488832" cy="5016758"/>
          </a:xfrm>
          <a:prstGeom prst="rect">
            <a:avLst/>
          </a:prstGeom>
          <a:noFill/>
        </p:spPr>
        <p:txBody>
          <a:bodyPr wrap="square" rtlCol="0">
            <a:spAutoFit/>
          </a:bodyPr>
          <a:lstStyle/>
          <a:p>
            <a:r>
              <a:rPr lang="mi-NZ" sz="800" dirty="0" smtClean="0">
                <a:latin typeface="Arial" panose="020B0604020202020204" pitchFamily="34" charset="0"/>
                <a:cs typeface="Arial" panose="020B0604020202020204" pitchFamily="34" charset="0"/>
              </a:rPr>
              <a:t>1 – Based on IDI data.</a:t>
            </a:r>
          </a:p>
          <a:p>
            <a:r>
              <a:rPr lang="mi-NZ" sz="800" dirty="0" smtClean="0">
                <a:latin typeface="Arial" panose="020B0604020202020204" pitchFamily="34" charset="0"/>
                <a:cs typeface="Arial" panose="020B0604020202020204" pitchFamily="34" charset="0"/>
              </a:rPr>
              <a:t>2 – Based on IDI data. </a:t>
            </a:r>
            <a:r>
              <a:rPr lang="en-NZ" sz="800" dirty="0">
                <a:latin typeface="Arial" panose="020B0604020202020204" pitchFamily="34" charset="0"/>
                <a:cs typeface="Arial" panose="020B0604020202020204" pitchFamily="34" charset="0"/>
              </a:rPr>
              <a:t>The highest level of formal qualifications was calculated using Ministry of Education, Census 2013 and Ministry of Social Development </a:t>
            </a:r>
            <a:r>
              <a:rPr lang="en-NZ" sz="800" dirty="0" smtClean="0">
                <a:latin typeface="Arial" panose="020B0604020202020204" pitchFamily="34" charset="0"/>
                <a:cs typeface="Arial" panose="020B0604020202020204" pitchFamily="34" charset="0"/>
              </a:rPr>
              <a:t>data.</a:t>
            </a:r>
            <a:endParaRPr lang="mi-NZ" sz="800" dirty="0" smtClean="0">
              <a:latin typeface="Arial" panose="020B0604020202020204" pitchFamily="34" charset="0"/>
              <a:cs typeface="Arial" panose="020B0604020202020204" pitchFamily="34" charset="0"/>
            </a:endParaRPr>
          </a:p>
          <a:p>
            <a:r>
              <a:rPr lang="mi-NZ" sz="800" dirty="0" smtClean="0">
                <a:latin typeface="Arial" panose="020B0604020202020204" pitchFamily="34" charset="0"/>
                <a:cs typeface="Arial" panose="020B0604020202020204" pitchFamily="34" charset="0"/>
              </a:rPr>
              <a:t>3 </a:t>
            </a:r>
            <a:r>
              <a:rPr lang="mi-NZ" sz="800" dirty="0">
                <a:latin typeface="Arial" panose="020B0604020202020204" pitchFamily="34" charset="0"/>
                <a:cs typeface="Arial" panose="020B0604020202020204" pitchFamily="34" charset="0"/>
              </a:rPr>
              <a:t>– Based on IDI </a:t>
            </a:r>
            <a:r>
              <a:rPr lang="mi-NZ" sz="800" dirty="0" smtClean="0">
                <a:latin typeface="Arial" panose="020B0604020202020204" pitchFamily="34" charset="0"/>
                <a:cs typeface="Arial" panose="020B0604020202020204" pitchFamily="34" charset="0"/>
              </a:rPr>
              <a:t>data.</a:t>
            </a:r>
          </a:p>
          <a:p>
            <a:r>
              <a:rPr lang="mi-NZ" sz="800" dirty="0" smtClean="0">
                <a:latin typeface="Arial" panose="020B0604020202020204" pitchFamily="34" charset="0"/>
                <a:cs typeface="Arial" panose="020B0604020202020204" pitchFamily="34" charset="0"/>
              </a:rPr>
              <a:t>4 </a:t>
            </a:r>
            <a:r>
              <a:rPr lang="mi-NZ" sz="800" dirty="0">
                <a:latin typeface="Arial" panose="020B0604020202020204" pitchFamily="34" charset="0"/>
                <a:cs typeface="Arial" panose="020B0604020202020204" pitchFamily="34" charset="0"/>
              </a:rPr>
              <a:t>– Based on IDI </a:t>
            </a:r>
            <a:r>
              <a:rPr lang="mi-NZ" sz="800" dirty="0" smtClean="0">
                <a:latin typeface="Arial" panose="020B0604020202020204" pitchFamily="34" charset="0"/>
                <a:cs typeface="Arial" panose="020B0604020202020204" pitchFamily="34" charset="0"/>
              </a:rPr>
              <a:t>data.</a:t>
            </a:r>
          </a:p>
          <a:p>
            <a:r>
              <a:rPr lang="mi-NZ" sz="800" dirty="0" smtClean="0">
                <a:latin typeface="Arial" panose="020B0604020202020204" pitchFamily="34" charset="0"/>
                <a:cs typeface="Arial" panose="020B0604020202020204" pitchFamily="34" charset="0"/>
              </a:rPr>
              <a:t>5 – Comparison drawn from MSD Factsheet (2012) </a:t>
            </a:r>
            <a:r>
              <a:rPr lang="mi-NZ" sz="800" i="1" dirty="0" smtClean="0">
                <a:latin typeface="Arial" panose="020B0604020202020204" pitchFamily="34" charset="0"/>
                <a:cs typeface="Arial" panose="020B0604020202020204" pitchFamily="34" charset="0"/>
              </a:rPr>
              <a:t>Children’s contact with MSD services 2012</a:t>
            </a:r>
            <a:r>
              <a:rPr lang="mi-NZ" sz="800" dirty="0" smtClean="0">
                <a:latin typeface="Arial" panose="020B0604020202020204" pitchFamily="34" charset="0"/>
                <a:cs typeface="Arial" panose="020B0604020202020204" pitchFamily="34" charset="0"/>
              </a:rPr>
              <a:t>. </a:t>
            </a:r>
            <a:r>
              <a:rPr lang="en-NZ" sz="800" dirty="0">
                <a:latin typeface="Arial" panose="020B0604020202020204" pitchFamily="34" charset="0"/>
                <a:cs typeface="Arial" panose="020B0604020202020204" pitchFamily="34" charset="0"/>
              </a:rPr>
              <a:t>Due to changes in </a:t>
            </a:r>
            <a:r>
              <a:rPr lang="en-NZ" sz="800" dirty="0" smtClean="0">
                <a:latin typeface="Arial" panose="020B0604020202020204" pitchFamily="34" charset="0"/>
                <a:cs typeface="Arial" panose="020B0604020202020204" pitchFamily="34" charset="0"/>
              </a:rPr>
              <a:t>public </a:t>
            </a:r>
            <a:r>
              <a:rPr lang="en-NZ" sz="800" dirty="0">
                <a:latin typeface="Arial" panose="020B0604020202020204" pitchFamily="34" charset="0"/>
                <a:cs typeface="Arial" panose="020B0604020202020204" pitchFamily="34" charset="0"/>
              </a:rPr>
              <a:t>attitudes and Government </a:t>
            </a:r>
            <a:r>
              <a:rPr lang="en-NZ" sz="800" dirty="0" smtClean="0">
                <a:latin typeface="Arial" panose="020B0604020202020204" pitchFamily="34" charset="0"/>
                <a:cs typeface="Arial" panose="020B0604020202020204" pitchFamily="34" charset="0"/>
              </a:rPr>
              <a:t>practices, </a:t>
            </a:r>
            <a:r>
              <a:rPr lang="en-NZ" sz="800" dirty="0">
                <a:latin typeface="Arial" panose="020B0604020202020204" pitchFamily="34" charset="0"/>
                <a:cs typeface="Arial" panose="020B0604020202020204" pitchFamily="34" charset="0"/>
              </a:rPr>
              <a:t>the rates of finding of abuse or neglect have substantially </a:t>
            </a:r>
            <a:r>
              <a:rPr lang="en-NZ" sz="800" dirty="0" smtClean="0">
                <a:latin typeface="Arial" panose="020B0604020202020204" pitchFamily="34" charset="0"/>
                <a:cs typeface="Arial" panose="020B0604020202020204" pitchFamily="34" charset="0"/>
              </a:rPr>
              <a:t>increased </a:t>
            </a:r>
            <a:r>
              <a:rPr lang="en-NZ" sz="800" dirty="0">
                <a:latin typeface="Arial" panose="020B0604020202020204" pitchFamily="34" charset="0"/>
                <a:cs typeface="Arial" panose="020B0604020202020204" pitchFamily="34" charset="0"/>
              </a:rPr>
              <a:t>over </a:t>
            </a:r>
            <a:r>
              <a:rPr lang="en-NZ" sz="800" dirty="0" smtClean="0">
                <a:latin typeface="Arial" panose="020B0604020202020204" pitchFamily="34" charset="0"/>
                <a:cs typeface="Arial" panose="020B0604020202020204" pitchFamily="34" charset="0"/>
              </a:rPr>
              <a:t>time, </a:t>
            </a:r>
            <a:r>
              <a:rPr lang="en-NZ" sz="800" dirty="0">
                <a:latin typeface="Arial" panose="020B0604020202020204" pitchFamily="34" charset="0"/>
                <a:cs typeface="Arial" panose="020B0604020202020204" pitchFamily="34" charset="0"/>
              </a:rPr>
              <a:t>so comparing different cohorts across years is </a:t>
            </a:r>
            <a:r>
              <a:rPr lang="en-NZ" sz="800" dirty="0" smtClean="0">
                <a:latin typeface="Arial" panose="020B0604020202020204" pitchFamily="34" charset="0"/>
                <a:cs typeface="Arial" panose="020B0604020202020204" pitchFamily="34" charset="0"/>
              </a:rPr>
              <a:t>difficult. The </a:t>
            </a:r>
            <a:r>
              <a:rPr lang="en-NZ" sz="800" dirty="0">
                <a:latin typeface="Arial" panose="020B0604020202020204" pitchFamily="34" charset="0"/>
                <a:cs typeface="Arial" panose="020B0604020202020204" pitchFamily="34" charset="0"/>
              </a:rPr>
              <a:t>best comparison would be between the 1993 cohort and the 21-29 age band</a:t>
            </a:r>
            <a:r>
              <a:rPr lang="en-NZ" sz="800" dirty="0" smtClean="0">
                <a:latin typeface="Arial" panose="020B0604020202020204" pitchFamily="34" charset="0"/>
                <a:cs typeface="Arial" panose="020B0604020202020204" pitchFamily="34" charset="0"/>
              </a:rPr>
              <a:t>.</a:t>
            </a:r>
            <a:endParaRPr lang="mi-NZ" sz="800" dirty="0" smtClean="0">
              <a:latin typeface="Arial" panose="020B0604020202020204" pitchFamily="34" charset="0"/>
              <a:cs typeface="Arial" panose="020B0604020202020204" pitchFamily="34" charset="0"/>
            </a:endParaRPr>
          </a:p>
          <a:p>
            <a:r>
              <a:rPr lang="mi-NZ" sz="800" dirty="0" smtClean="0">
                <a:latin typeface="Arial" panose="020B0604020202020204" pitchFamily="34" charset="0"/>
                <a:cs typeface="Arial" panose="020B0604020202020204" pitchFamily="34" charset="0"/>
              </a:rPr>
              <a:t>6 </a:t>
            </a:r>
            <a:r>
              <a:rPr lang="mi-NZ" sz="800" dirty="0">
                <a:latin typeface="Arial" panose="020B0604020202020204" pitchFamily="34" charset="0"/>
                <a:cs typeface="Arial" panose="020B0604020202020204" pitchFamily="34" charset="0"/>
              </a:rPr>
              <a:t>– Parents </a:t>
            </a:r>
            <a:r>
              <a:rPr lang="mi-NZ" sz="800" dirty="0" smtClean="0">
                <a:latin typeface="Arial" panose="020B0604020202020204" pitchFamily="34" charset="0"/>
                <a:cs typeface="Arial" panose="020B0604020202020204" pitchFamily="34" charset="0"/>
              </a:rPr>
              <a:t>receive </a:t>
            </a:r>
            <a:r>
              <a:rPr lang="mi-NZ" sz="800" dirty="0">
                <a:latin typeface="Arial" panose="020B0604020202020204" pitchFamily="34" charset="0"/>
                <a:cs typeface="Arial" panose="020B0604020202020204" pitchFamily="34" charset="0"/>
              </a:rPr>
              <a:t>Child Disability Allowance and Disability Allowance for their dependent children. Further work would be needed to identify the numbers of DSS clients who are dependent children for whom these forms of assistance are paid.</a:t>
            </a:r>
          </a:p>
          <a:p>
            <a:r>
              <a:rPr lang="mi-NZ" sz="800" dirty="0" smtClean="0">
                <a:latin typeface="Arial" panose="020B0604020202020204" pitchFamily="34" charset="0"/>
                <a:cs typeface="Arial" panose="020B0604020202020204" pitchFamily="34" charset="0"/>
              </a:rPr>
              <a:t>7 </a:t>
            </a:r>
            <a:r>
              <a:rPr lang="mi-NZ" sz="800" dirty="0">
                <a:latin typeface="Arial" panose="020B0604020202020204" pitchFamily="34" charset="0"/>
                <a:cs typeface="Arial" panose="020B0604020202020204" pitchFamily="34" charset="0"/>
              </a:rPr>
              <a:t>– The age bands for DSS clients are based on administrative data as this is the most accurate source. </a:t>
            </a:r>
            <a:r>
              <a:rPr lang="mi-NZ" sz="800" dirty="0" smtClean="0">
                <a:latin typeface="Arial" panose="020B0604020202020204" pitchFamily="34" charset="0"/>
                <a:cs typeface="Arial" panose="020B0604020202020204" pitchFamily="34" charset="0"/>
              </a:rPr>
              <a:t>The figures for DSS clients in work and DSS clients receiving main benefit are </a:t>
            </a:r>
            <a:r>
              <a:rPr lang="mi-NZ" sz="800" dirty="0">
                <a:latin typeface="Arial" panose="020B0604020202020204" pitchFamily="34" charset="0"/>
                <a:cs typeface="Arial" panose="020B0604020202020204" pitchFamily="34" charset="0"/>
              </a:rPr>
              <a:t>based on matching clients to IRD </a:t>
            </a:r>
            <a:r>
              <a:rPr lang="mi-NZ" sz="800" dirty="0" smtClean="0">
                <a:latin typeface="Arial" panose="020B0604020202020204" pitchFamily="34" charset="0"/>
                <a:cs typeface="Arial" panose="020B0604020202020204" pitchFamily="34" charset="0"/>
              </a:rPr>
              <a:t>data in the IDI. Because the information is derived from two different data sources, the findings are presented as a proportion rather than a raw number. Note </a:t>
            </a:r>
            <a:r>
              <a:rPr lang="mi-NZ" sz="800" dirty="0">
                <a:latin typeface="Arial" panose="020B0604020202020204" pitchFamily="34" charset="0"/>
                <a:cs typeface="Arial" panose="020B0604020202020204" pitchFamily="34" charset="0"/>
              </a:rPr>
              <a:t>that 18% of DSS clients aged 16-64 do not appear in the </a:t>
            </a:r>
            <a:r>
              <a:rPr lang="mi-NZ" sz="800" dirty="0" smtClean="0">
                <a:latin typeface="Arial" panose="020B0604020202020204" pitchFamily="34" charset="0"/>
                <a:cs typeface="Arial" panose="020B0604020202020204" pitchFamily="34" charset="0"/>
              </a:rPr>
              <a:t>IRD data. </a:t>
            </a:r>
            <a:r>
              <a:rPr lang="mi-NZ" sz="800" dirty="0">
                <a:latin typeface="Arial" panose="020B0604020202020204" pitchFamily="34" charset="0"/>
                <a:cs typeface="Arial" panose="020B0604020202020204" pitchFamily="34" charset="0"/>
              </a:rPr>
              <a:t>This may be because they are being supported by a partner or family member, or may be due to limitations in the data matching process. </a:t>
            </a:r>
            <a:endParaRPr lang="mi-NZ" sz="800" dirty="0" smtClean="0">
              <a:latin typeface="Arial" panose="020B0604020202020204" pitchFamily="34" charset="0"/>
              <a:cs typeface="Arial" panose="020B0604020202020204" pitchFamily="34" charset="0"/>
            </a:endParaRPr>
          </a:p>
          <a:p>
            <a:r>
              <a:rPr lang="mi-NZ" sz="800" dirty="0" smtClean="0">
                <a:latin typeface="Arial" panose="020B0604020202020204" pitchFamily="34" charset="0"/>
                <a:cs typeface="Arial" panose="020B0604020202020204" pitchFamily="34" charset="0"/>
              </a:rPr>
              <a:t>8 </a:t>
            </a:r>
            <a:r>
              <a:rPr lang="mi-NZ" sz="800" dirty="0">
                <a:latin typeface="Arial" panose="020B0604020202020204" pitchFamily="34" charset="0"/>
                <a:cs typeface="Arial" panose="020B0604020202020204" pitchFamily="34" charset="0"/>
              </a:rPr>
              <a:t>– Based on </a:t>
            </a:r>
            <a:r>
              <a:rPr lang="mi-NZ" sz="800" dirty="0" smtClean="0">
                <a:latin typeface="Arial" panose="020B0604020202020204" pitchFamily="34" charset="0"/>
                <a:cs typeface="Arial" panose="020B0604020202020204" pitchFamily="34" charset="0"/>
              </a:rPr>
              <a:t>MoH DSS administrative data. Note these figures vary slightly from IDI numbers due to differences in data collection methods.</a:t>
            </a:r>
          </a:p>
          <a:p>
            <a:r>
              <a:rPr lang="mi-NZ" sz="800" dirty="0" smtClean="0">
                <a:latin typeface="Arial" panose="020B0604020202020204" pitchFamily="34" charset="0"/>
                <a:cs typeface="Arial" panose="020B0604020202020204" pitchFamily="34" charset="0"/>
              </a:rPr>
              <a:t>9 </a:t>
            </a:r>
            <a:r>
              <a:rPr lang="mi-NZ" sz="800" dirty="0">
                <a:latin typeface="Arial" panose="020B0604020202020204" pitchFamily="34" charset="0"/>
                <a:cs typeface="Arial" panose="020B0604020202020204" pitchFamily="34" charset="0"/>
              </a:rPr>
              <a:t>– Based on MoH DSS </a:t>
            </a:r>
            <a:r>
              <a:rPr lang="mi-NZ" sz="800" dirty="0" smtClean="0">
                <a:latin typeface="Arial" panose="020B0604020202020204" pitchFamily="34" charset="0"/>
                <a:cs typeface="Arial" panose="020B0604020202020204" pitchFamily="34" charset="0"/>
              </a:rPr>
              <a:t>administrative data. Note </a:t>
            </a:r>
            <a:r>
              <a:rPr lang="mi-NZ" sz="800" dirty="0">
                <a:latin typeface="Arial" panose="020B0604020202020204" pitchFamily="34" charset="0"/>
                <a:cs typeface="Arial" panose="020B0604020202020204" pitchFamily="34" charset="0"/>
              </a:rPr>
              <a:t>these </a:t>
            </a:r>
            <a:r>
              <a:rPr lang="mi-NZ" sz="800" dirty="0" smtClean="0">
                <a:latin typeface="Arial" panose="020B0604020202020204" pitchFamily="34" charset="0"/>
                <a:cs typeface="Arial" panose="020B0604020202020204" pitchFamily="34" charset="0"/>
              </a:rPr>
              <a:t>figures </a:t>
            </a:r>
            <a:r>
              <a:rPr lang="mi-NZ" sz="800" dirty="0">
                <a:latin typeface="Arial" panose="020B0604020202020204" pitchFamily="34" charset="0"/>
                <a:cs typeface="Arial" panose="020B0604020202020204" pitchFamily="34" charset="0"/>
              </a:rPr>
              <a:t>vary slightly from IDI numbers due to differences in data collection </a:t>
            </a:r>
            <a:r>
              <a:rPr lang="mi-NZ" sz="800" dirty="0" smtClean="0">
                <a:latin typeface="Arial" panose="020B0604020202020204" pitchFamily="34" charset="0"/>
                <a:cs typeface="Arial" panose="020B0604020202020204" pitchFamily="34" charset="0"/>
              </a:rPr>
              <a:t>methods.</a:t>
            </a:r>
          </a:p>
          <a:p>
            <a:r>
              <a:rPr lang="mi-NZ" sz="800" dirty="0" smtClean="0">
                <a:latin typeface="Arial" panose="020B0604020202020204" pitchFamily="34" charset="0"/>
                <a:cs typeface="Arial" panose="020B0604020202020204" pitchFamily="34" charset="0"/>
              </a:rPr>
              <a:t>10 – Based on 2015 Taylor Fry valuation of the benefit system for working age adults.</a:t>
            </a:r>
          </a:p>
          <a:p>
            <a:r>
              <a:rPr lang="mi-NZ" sz="800" dirty="0" smtClean="0">
                <a:latin typeface="Arial" panose="020B0604020202020204" pitchFamily="34" charset="0"/>
                <a:cs typeface="Arial" panose="020B0604020202020204" pitchFamily="34" charset="0"/>
              </a:rPr>
              <a:t>11 </a:t>
            </a:r>
            <a:r>
              <a:rPr lang="mi-NZ" sz="800" dirty="0">
                <a:latin typeface="Arial" panose="020B0604020202020204" pitchFamily="34" charset="0"/>
                <a:cs typeface="Arial" panose="020B0604020202020204" pitchFamily="34" charset="0"/>
              </a:rPr>
              <a:t>– Based on MoH DSS adminstrative </a:t>
            </a:r>
            <a:r>
              <a:rPr lang="mi-NZ" sz="800" dirty="0" smtClean="0">
                <a:latin typeface="Arial" panose="020B0604020202020204" pitchFamily="34" charset="0"/>
                <a:cs typeface="Arial" panose="020B0604020202020204" pitchFamily="34" charset="0"/>
              </a:rPr>
              <a:t>data.</a:t>
            </a:r>
          </a:p>
          <a:p>
            <a:r>
              <a:rPr lang="mi-NZ" sz="800" dirty="0" smtClean="0">
                <a:latin typeface="Arial" panose="020B0604020202020204" pitchFamily="34" charset="0"/>
                <a:cs typeface="Arial" panose="020B0604020202020204" pitchFamily="34" charset="0"/>
              </a:rPr>
              <a:t>12 </a:t>
            </a:r>
            <a:r>
              <a:rPr lang="mi-NZ" sz="800" dirty="0">
                <a:latin typeface="Arial" panose="020B0604020202020204" pitchFamily="34" charset="0"/>
                <a:cs typeface="Arial" panose="020B0604020202020204" pitchFamily="34" charset="0"/>
              </a:rPr>
              <a:t>– Based on MoH DSS adminstrative </a:t>
            </a:r>
            <a:r>
              <a:rPr lang="mi-NZ" sz="800" dirty="0" smtClean="0">
                <a:latin typeface="Arial" panose="020B0604020202020204" pitchFamily="34" charset="0"/>
                <a:cs typeface="Arial" panose="020B0604020202020204" pitchFamily="34" charset="0"/>
              </a:rPr>
              <a:t>data.</a:t>
            </a:r>
          </a:p>
          <a:p>
            <a:endParaRPr lang="mi-NZ" sz="800" dirty="0">
              <a:latin typeface="Arial" panose="020B0604020202020204" pitchFamily="34" charset="0"/>
              <a:cs typeface="Arial" panose="020B0604020202020204" pitchFamily="34" charset="0"/>
            </a:endParaRPr>
          </a:p>
          <a:p>
            <a:r>
              <a:rPr lang="en-NZ" sz="800" dirty="0">
                <a:latin typeface="Arial" panose="020B0604020202020204" pitchFamily="34" charset="0"/>
                <a:cs typeface="Arial" panose="020B0604020202020204" pitchFamily="34" charset="0"/>
              </a:rPr>
              <a:t>Disclaimer: Access to the </a:t>
            </a:r>
            <a:r>
              <a:rPr lang="en-NZ" sz="800" dirty="0" err="1">
                <a:latin typeface="Arial" panose="020B0604020202020204" pitchFamily="34" charset="0"/>
                <a:cs typeface="Arial" panose="020B0604020202020204" pitchFamily="34" charset="0"/>
              </a:rPr>
              <a:t>anonymised</a:t>
            </a:r>
            <a:r>
              <a:rPr lang="en-NZ" sz="800" dirty="0">
                <a:latin typeface="Arial" panose="020B0604020202020204" pitchFamily="34" charset="0"/>
                <a:cs typeface="Arial" panose="020B0604020202020204" pitchFamily="34" charset="0"/>
              </a:rPr>
              <a:t> data used in this study was provided by Statistics NZ in accordance with security and confidentiality provisions of the Statistics Act 1975 and secrecy provisions of the Tax Administration Act 1994. Statistics NZ confidentiality protocols were applied to the data sourced from the Ministry of Social Development, Ministry of Health, Ministry of Education, Inland Revenue Department, Housing New Zealand, ACC, Corrections, and Statistics NZ. The results in this paper have been </a:t>
            </a:r>
            <a:r>
              <a:rPr lang="en-NZ" sz="800" dirty="0" err="1">
                <a:latin typeface="Arial" panose="020B0604020202020204" pitchFamily="34" charset="0"/>
                <a:cs typeface="Arial" panose="020B0604020202020204" pitchFamily="34" charset="0"/>
              </a:rPr>
              <a:t>confidentialised</a:t>
            </a:r>
            <a:r>
              <a:rPr lang="en-NZ" sz="800" dirty="0">
                <a:latin typeface="Arial" panose="020B0604020202020204" pitchFamily="34" charset="0"/>
                <a:cs typeface="Arial" panose="020B0604020202020204" pitchFamily="34" charset="0"/>
              </a:rPr>
              <a:t> to protect individual persons, households, businesses and organisations from identification. The results presented in this study are the work of the author, not Statistics NZ.</a:t>
            </a:r>
          </a:p>
          <a:p>
            <a:endParaRPr lang="en-NZ" sz="800" dirty="0">
              <a:latin typeface="Arial" panose="020B0604020202020204" pitchFamily="34" charset="0"/>
              <a:cs typeface="Arial" panose="020B0604020202020204" pitchFamily="34" charset="0"/>
            </a:endParaRPr>
          </a:p>
          <a:p>
            <a:r>
              <a:rPr lang="en-NZ" sz="800" dirty="0">
                <a:latin typeface="Arial" panose="020B0604020202020204" pitchFamily="34" charset="0"/>
                <a:cs typeface="Arial" panose="020B0604020202020204" pitchFamily="34" charset="0"/>
              </a:rPr>
              <a:t>The information provided has been sourced from the IDI. This database brings together a wide range of administrative Government data. The matching required to merge this data is not perfect and often there are significant numbers of people that we cannot match across datasets. This means that for some of these people, the picture is incomplete. For example, a person may not show as receiving income in the Inland Revenue data because they do not receive any income or because we have not successfully matched with their Inland Revenue data</a:t>
            </a:r>
            <a:r>
              <a:rPr lang="en-NZ" sz="800" dirty="0" smtClean="0">
                <a:latin typeface="Arial" panose="020B0604020202020204" pitchFamily="34" charset="0"/>
                <a:cs typeface="Arial" panose="020B0604020202020204" pitchFamily="34" charset="0"/>
              </a:rPr>
              <a:t>.</a:t>
            </a:r>
            <a:endParaRPr lang="mi-NZ" sz="800" dirty="0" smtClean="0">
              <a:latin typeface="Arial" panose="020B0604020202020204" pitchFamily="34" charset="0"/>
              <a:cs typeface="Arial" panose="020B0604020202020204" pitchFamily="34" charset="0"/>
            </a:endParaRPr>
          </a:p>
          <a:p>
            <a:endParaRPr lang="mi-NZ" sz="800" dirty="0" smtClean="0">
              <a:latin typeface="Arial" panose="020B0604020202020204" pitchFamily="34" charset="0"/>
              <a:cs typeface="Arial" panose="020B0604020202020204" pitchFamily="34" charset="0"/>
            </a:endParaRPr>
          </a:p>
          <a:p>
            <a:endParaRPr lang="mi-NZ" sz="800" dirty="0" smtClean="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a:latin typeface="Arial" panose="020B0604020202020204" pitchFamily="34" charset="0"/>
              <a:cs typeface="Arial" panose="020B0604020202020204" pitchFamily="34" charset="0"/>
            </a:endParaRPr>
          </a:p>
          <a:p>
            <a:endParaRPr lang="mi-NZ" sz="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978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666666"/>
      </a:dk2>
      <a:lt2>
        <a:srgbClr val="D2D2D2"/>
      </a:lt2>
      <a:accent1>
        <a:srgbClr val="73D6FD"/>
      </a:accent1>
      <a:accent2>
        <a:srgbClr val="A2E3FE"/>
      </a:accent2>
      <a:accent3>
        <a:srgbClr val="9C007F"/>
      </a:accent3>
      <a:accent4>
        <a:srgbClr val="68007F"/>
      </a:accent4>
      <a:accent5>
        <a:srgbClr val="99FFCC"/>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9460</TotalTime>
  <Words>1382</Words>
  <Application>Microsoft Office PowerPoint</Application>
  <PresentationFormat>A3 Paper (297x420 mm)</PresentationFormat>
  <Paragraphs>112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Ministry of Social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Vicky Grant-Ussher</dc:creator>
  <cp:lastModifiedBy>Esther Harcourt</cp:lastModifiedBy>
  <cp:revision>131</cp:revision>
  <cp:lastPrinted>2016-10-10T20:58:42Z</cp:lastPrinted>
  <dcterms:created xsi:type="dcterms:W3CDTF">2016-10-03T00:11:13Z</dcterms:created>
  <dcterms:modified xsi:type="dcterms:W3CDTF">2016-12-13T02:12:00Z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A9343954</vt:lpwstr>
  </property>
  <property fmtid="{D5CDD505-2E9C-101B-9397-08002B2CF9AE}" pid="4" name="Objective-Title">
    <vt:lpwstr>2016-12-13 A3 for disability forum</vt:lpwstr>
  </property>
  <property fmtid="{D5CDD505-2E9C-101B-9397-08002B2CF9AE}" pid="5" name="Objective-Comment">
    <vt:lpwstr/>
  </property>
  <property fmtid="{D5CDD505-2E9C-101B-9397-08002B2CF9AE}" pid="6" name="Objective-CreationStamp">
    <vt:filetime>2016-12-13T02:08:42Z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2016-12-13T02:12:19Z</vt:filetime>
  </property>
  <property fmtid="{D5CDD505-2E9C-101B-9397-08002B2CF9AE}" pid="10" name="Objective-ModificationStamp">
    <vt:filetime>2016-12-13T02:12:19Z</vt:filetime>
  </property>
  <property fmtid="{D5CDD505-2E9C-101B-9397-08002B2CF9AE}" pid="11" name="Objective-Owner">
    <vt:lpwstr>Esther Harcourt</vt:lpwstr>
  </property>
  <property fmtid="{D5CDD505-2E9C-101B-9397-08002B2CF9AE}" pid="12" name="Objective-Path">
    <vt:lpwstr>Global Folder:MSD INFORMATION REPOSITORY:Social Services Policy:Disability and Health:Policy Issues:Enabling Good Lives:CABINET papers, minister reports, ministerials, press releases - Enabling Good Lives:2016 July-October Ministers' meetings to discuss future of the disability support system:13 October meeting - applying the lessons from EGL to transform the disability support system:</vt:lpwstr>
  </property>
  <property fmtid="{D5CDD505-2E9C-101B-9397-08002B2CF9AE}" pid="13" name="Objective-Parent">
    <vt:lpwstr>13 October meeting - applying the lessons from EGL to transform the disability support system</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2</vt:r8>
  </property>
  <property fmtid="{D5CDD505-2E9C-101B-9397-08002B2CF9AE}" pid="17" name="Objective-VersionComment">
    <vt:lpwstr>Minor changes for disability forum</vt:lpwstr>
  </property>
  <property fmtid="{D5CDD505-2E9C-101B-9397-08002B2CF9AE}" pid="18" name="Objective-FileNumber">
    <vt:lpwstr>SO/DI/04/17/15-1297</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ies>
</file>