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4" r:id="rId1"/>
    <p:sldMasterId id="2147484038" r:id="rId2"/>
  </p:sldMasterIdLst>
  <p:notesMasterIdLst>
    <p:notesMasterId r:id="rId15"/>
  </p:notesMasterIdLst>
  <p:sldIdLst>
    <p:sldId id="306" r:id="rId3"/>
    <p:sldId id="293" r:id="rId4"/>
    <p:sldId id="295" r:id="rId5"/>
    <p:sldId id="287" r:id="rId6"/>
    <p:sldId id="286" r:id="rId7"/>
    <p:sldId id="299" r:id="rId8"/>
    <p:sldId id="315" r:id="rId9"/>
    <p:sldId id="314" r:id="rId10"/>
    <p:sldId id="300" r:id="rId11"/>
    <p:sldId id="318" r:id="rId12"/>
    <p:sldId id="319" r:id="rId13"/>
    <p:sldId id="32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0000"/>
    <a:srgbClr val="006600"/>
    <a:srgbClr val="2B4212"/>
    <a:srgbClr val="669900"/>
    <a:srgbClr val="008000"/>
    <a:srgbClr val="336600"/>
    <a:srgbClr val="22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78153" autoAdjust="0"/>
  </p:normalViewPr>
  <p:slideViewPr>
    <p:cSldViewPr>
      <p:cViewPr varScale="1">
        <p:scale>
          <a:sx n="51" d="100"/>
          <a:sy n="51" d="100"/>
        </p:scale>
        <p:origin x="-17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1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6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4" charset="0"/>
              </a:defRPr>
            </a:lvl1pPr>
          </a:lstStyle>
          <a:p>
            <a:fld id="{9112E7C1-43BB-AB40-B493-AD5BFB1BFCC2}" type="datetime1">
              <a:rPr lang="en-NZ"/>
              <a:pPr/>
              <a:t>16/10/2017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4" charset="0"/>
              </a:defRPr>
            </a:lvl1pPr>
          </a:lstStyle>
          <a:p>
            <a:fld id="{3A959D3B-7168-4E4C-84F2-4F6F8A0EA62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5572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1</a:t>
            </a:fld>
            <a:endParaRPr lang="en-N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05664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4217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0847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671D76-6FE2-F44C-90C0-A27D594352BA}" type="slidenum">
              <a:rPr lang="en-NZ"/>
              <a:pPr/>
              <a:t>2</a:t>
            </a:fld>
            <a:endParaRPr lang="en-N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3</a:t>
            </a:fld>
            <a:endParaRPr lang="en-N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4</a:t>
            </a:fld>
            <a:endParaRPr lang="en-N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5</a:t>
            </a:fld>
            <a:endParaRPr lang="en-N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6</a:t>
            </a:fld>
            <a:endParaRPr lang="en-N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4964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3392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9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B257-3951-E741-B8EB-69143BE2EE45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FB639-084A-CE45-9ECB-31D9562375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E900-25E1-0F46-9F0F-D7DE7AE3CFCD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F3C41-79A3-414A-8741-0DEEB4B68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A13-11C9-B145-94E0-BC97DB6AD97D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CF30-711E-FB4A-85BC-3D1A467D7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16/10/2017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16/10/2017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16/10/2017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16/10/2017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16/10/2017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16/10/2017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16/10/2017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16/10/2017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68945-DE3C-634A-A2C5-F49938D89246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B8DC-3802-0D4B-995F-BBFDB7CC2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16/10/2017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16/10/2017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16/10/2017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0092-021B-BA49-B096-12EC42733ABD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F1EB-853D-2D42-AD77-0298210D750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1C1-E02D-7444-B688-6DA2BDFC695D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EA08-18D7-124A-BC63-E55E2D35D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35A5-FF2F-774B-963A-9396524436C2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9CD3-0121-C440-971C-A6150898239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E609-FECA-204A-AEED-1A84F7053440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FCFA-5D43-DD48-AE0F-C4EB8E0D1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62E3-05C2-5341-AA3F-9690EE8EC7C9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FAFB-F64B-0C44-B6D2-F36ECD0BE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C507-219E-3441-BF4C-50C501595A68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F61D-C464-C847-A237-22DCBDD0880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1340-A093-EF42-BB2A-4C211F8F84D7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91AB-A363-D145-8994-5F0955BF7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57000" t="85000" r="3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3D3044C-DACC-FC40-A113-9D20A154BD33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300E21C-0E8E-084C-B207-C39B0FD8C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3D3044C-DACC-FC40-A113-9D20A154BD33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300E21C-0E8E-084C-B207-C39B0FD8C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644" y="2675383"/>
            <a:ext cx="6408712" cy="15072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638132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rgbClr val="0070C0"/>
                </a:solidFill>
              </a:rPr>
              <a:t>Prepared for the Japanese Young Core Leaders Programme, Oct 2017</a:t>
            </a:r>
            <a:endParaRPr lang="en-N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66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55440"/>
          </a:xfrm>
        </p:spPr>
        <p:txBody>
          <a:bodyPr>
            <a:normAutofit/>
          </a:bodyPr>
          <a:lstStyle/>
          <a:p>
            <a:r>
              <a:rPr lang="en-NZ" b="1" dirty="0"/>
              <a:t>Key Cabinet Decisions – </a:t>
            </a:r>
            <a:r>
              <a:rPr lang="en-NZ" sz="2200" b="1" dirty="0"/>
              <a:t>15 February 2017</a:t>
            </a:r>
            <a:r>
              <a:rPr lang="en-NZ" sz="2200" dirty="0"/>
              <a:t/>
            </a:r>
            <a:br>
              <a:rPr lang="en-NZ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NZ" dirty="0"/>
              <a:t>The Ministry of Health and Ministry of Social Development worked alongside the disability community to design a process for a nationwide transformation of the disability support system.  The first step of this was a high level co-design process, involving representatives of the disability community and officials </a:t>
            </a:r>
          </a:p>
          <a:p>
            <a:pPr lvl="0"/>
            <a:r>
              <a:rPr lang="en-NZ" dirty="0"/>
              <a:t>The first region to go through the full change process will the mid-Central region – Waikato and Christchurch will be the next regions</a:t>
            </a:r>
          </a:p>
          <a:p>
            <a:pPr lvl="0"/>
            <a:r>
              <a:rPr lang="en-NZ" dirty="0"/>
              <a:t>The National Enabling Good Lives Leadership Group will promote and safeguard the EGL vision and principles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77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Key Cabinet Decisions cont</a:t>
            </a:r>
            <a:r>
              <a:rPr lang="mr-IN" b="1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/>
              <a:t>The transformation in each region will be supported by a local leadership group from the disability community</a:t>
            </a:r>
          </a:p>
          <a:p>
            <a:pPr lvl="0"/>
            <a:r>
              <a:rPr lang="en-NZ" dirty="0"/>
              <a:t>There will be significant changes required – including to the existing funding allocation services</a:t>
            </a:r>
          </a:p>
          <a:p>
            <a:pPr lvl="0"/>
            <a:r>
              <a:rPr lang="en-NZ" dirty="0"/>
              <a:t>EGL will continue, with current arrangements, in Christchurch and the Waikato until the full transformation starts in those areas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b="1" dirty="0"/>
              <a:t>Building Blocks for System Design</a:t>
            </a:r>
            <a:r>
              <a:rPr lang="en-NZ" dirty="0"/>
              <a:t/>
            </a:r>
            <a:br>
              <a:rPr lang="en-NZ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NZ" dirty="0"/>
              <a:t>Disabled people and families being able to access independent facilitators who walk alongside people and help them build a good life</a:t>
            </a:r>
          </a:p>
          <a:p>
            <a:pPr lvl="0"/>
            <a:r>
              <a:rPr lang="en-NZ" dirty="0"/>
              <a:t>Having a single point of entry for funded support</a:t>
            </a:r>
          </a:p>
          <a:p>
            <a:pPr lvl="0"/>
            <a:r>
              <a:rPr lang="en-NZ" dirty="0"/>
              <a:t>A strengths based assessment</a:t>
            </a:r>
          </a:p>
          <a:p>
            <a:pPr lvl="0"/>
            <a:r>
              <a:rPr lang="en-NZ" dirty="0"/>
              <a:t>A personal budget to spend flexibly</a:t>
            </a:r>
          </a:p>
          <a:p>
            <a:pPr lvl="0"/>
            <a:r>
              <a:rPr lang="en-NZ" dirty="0"/>
              <a:t>A range of options for managing a personal budget</a:t>
            </a:r>
          </a:p>
          <a:p>
            <a:pPr lvl="0"/>
            <a:r>
              <a:rPr lang="en-NZ" dirty="0"/>
              <a:t>Capacity building for disabled people, families and providers</a:t>
            </a:r>
          </a:p>
          <a:p>
            <a:pPr lvl="0"/>
            <a:r>
              <a:rPr lang="en-NZ" dirty="0"/>
              <a:t>Improved accountability arrangements that monitor quality of life</a:t>
            </a:r>
          </a:p>
        </p:txBody>
      </p:sp>
    </p:spTree>
    <p:extLst>
      <p:ext uri="{BB962C8B-B14F-4D97-AF65-F5344CB8AC3E}">
        <p14:creationId xmlns:p14="http://schemas.microsoft.com/office/powerpoint/2010/main" val="168578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NZ" dirty="0">
                <a:ea typeface="ＭＳ Ｐゴシック" pitchFamily="-104" charset="-128"/>
                <a:cs typeface="ＭＳ Ｐゴシック" pitchFamily="-104" charset="-128"/>
              </a:rPr>
              <a:t>Background</a:t>
            </a:r>
            <a:endParaRPr lang="en-NZ" sz="3600" dirty="0"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70000"/>
              </a:lnSpc>
              <a:buFont typeface="Arial" pitchFamily="-104" charset="0"/>
              <a:buNone/>
            </a:pPr>
            <a:r>
              <a:rPr lang="en-NZ" dirty="0">
                <a:ea typeface="ＭＳ Ｐゴシック" pitchFamily="-104" charset="-128"/>
                <a:cs typeface="ＭＳ Ｐゴシック" pitchFamily="-104" charset="-128"/>
              </a:rPr>
              <a:t>	   </a:t>
            </a:r>
            <a:endParaRPr lang="en-NZ" sz="2600" dirty="0">
              <a:ea typeface="ＭＳ Ｐゴシック" pitchFamily="-104" charset="-128"/>
              <a:cs typeface="ＭＳ Ｐゴシック" pitchFamily="-104" charset="-128"/>
            </a:endParaRPr>
          </a:p>
          <a:p>
            <a:r>
              <a:rPr lang="en-NZ" sz="2600" dirty="0">
                <a:ea typeface="ＭＳ Ｐゴシック" pitchFamily="-104" charset="-128"/>
                <a:cs typeface="ＭＳ Ｐゴシック" pitchFamily="-104" charset="-128"/>
              </a:rPr>
              <a:t>Started with Select Committee Inquiry 2008 </a:t>
            </a:r>
          </a:p>
          <a:p>
            <a:endParaRPr lang="en-NZ" sz="2600" dirty="0">
              <a:ea typeface="ＭＳ Ｐゴシック" pitchFamily="-104" charset="-128"/>
              <a:cs typeface="ＭＳ Ｐゴシック" pitchFamily="-104" charset="-128"/>
            </a:endParaRPr>
          </a:p>
          <a:p>
            <a:r>
              <a:rPr lang="en-NZ" sz="2600" dirty="0">
                <a:ea typeface="ＭＳ Ｐゴシック" pitchFamily="-104" charset="-128"/>
                <a:cs typeface="ＭＳ Ｐゴシック" pitchFamily="-104" charset="-128"/>
              </a:rPr>
              <a:t>In 2011, the Minister for Disability Issues asked an independent group from the disability sector to report  to her on the current function and operation of disability day services. </a:t>
            </a:r>
          </a:p>
          <a:p>
            <a:pPr marL="0" indent="0">
              <a:buNone/>
            </a:pPr>
            <a:endParaRPr lang="en-NZ" sz="2600" dirty="0">
              <a:ea typeface="ＭＳ Ｐゴシック" pitchFamily="-104" charset="-128"/>
              <a:cs typeface="ＭＳ Ｐゴシック" pitchFamily="-104" charset="-128"/>
            </a:endParaRPr>
          </a:p>
          <a:p>
            <a:r>
              <a:rPr lang="en-NZ" sz="2600" dirty="0">
                <a:ea typeface="ＭＳ Ｐゴシック" pitchFamily="-104" charset="-128"/>
                <a:cs typeface="ＭＳ Ｐゴシック" pitchFamily="-104" charset="-128"/>
              </a:rPr>
              <a:t>That group proposed that rather than focusing on ‘special’ places or activities for disabled people, it would encompass a person’s whole life, not just one part of it. </a:t>
            </a:r>
          </a:p>
          <a:p>
            <a:pPr marL="0" indent="0" eaLnBrk="1" hangingPunct="1">
              <a:lnSpc>
                <a:spcPct val="70000"/>
              </a:lnSpc>
            </a:pPr>
            <a:endParaRPr lang="en-NZ" sz="2200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 eaLnBrk="1" hangingPunct="1">
              <a:lnSpc>
                <a:spcPct val="70000"/>
              </a:lnSpc>
            </a:pPr>
            <a:endParaRPr lang="en-NZ" sz="2200" dirty="0"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en-US" sz="3600" dirty="0"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Arial" pitchFamily="-104" charset="0"/>
              <a:buNone/>
            </a:pPr>
            <a:endParaRPr lang="en-NZ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 eaLnBrk="1" hangingPunct="1">
              <a:buFont typeface="Arial" pitchFamily="-104" charset="0"/>
              <a:buNone/>
            </a:pPr>
            <a:r>
              <a:rPr lang="en-NZ" dirty="0">
                <a:ea typeface="ＭＳ Ｐゴシック" pitchFamily="-104" charset="-128"/>
                <a:cs typeface="ＭＳ Ｐゴシック" pitchFamily="-104" charset="-128"/>
              </a:rPr>
              <a:t>This was called Enabling Good Lives (EGL) with a vision that:</a:t>
            </a:r>
          </a:p>
          <a:p>
            <a:pPr marL="0" indent="0" eaLnBrk="1" hangingPunct="1">
              <a:buFont typeface="Arial" pitchFamily="-104" charset="0"/>
              <a:buNone/>
            </a:pPr>
            <a:endParaRPr lang="en-NZ" i="1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 eaLnBrk="1" hangingPunct="1">
              <a:buFont typeface="Arial" pitchFamily="-104" charset="0"/>
              <a:buNone/>
            </a:pPr>
            <a:r>
              <a:rPr lang="en-NZ" i="1" dirty="0">
                <a:ea typeface="ＭＳ Ｐゴシック" pitchFamily="-104" charset="-128"/>
                <a:cs typeface="ＭＳ Ｐゴシック" pitchFamily="-104" charset="-128"/>
              </a:rPr>
              <a:t>In the future, disabled children and adults and their families will have greater choice and control over their supports and lives, and make more use of natural and universally available supports. </a:t>
            </a:r>
          </a:p>
          <a:p>
            <a:pPr marL="0" indent="0" eaLnBrk="1" hangingPunct="1">
              <a:buFont typeface="Arial" pitchFamily="-104" charset="0"/>
              <a:buNone/>
            </a:pPr>
            <a:endParaRPr lang="en-NZ" i="1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>
              <a:buNone/>
            </a:pPr>
            <a:r>
              <a:rPr lang="en-NZ" dirty="0">
                <a:ea typeface="ＭＳ Ｐゴシック" pitchFamily="-104" charset="-128"/>
                <a:cs typeface="ＭＳ Ｐゴシック" pitchFamily="-104" charset="-128"/>
              </a:rPr>
              <a:t>EGL is an approach led by disabled people and families</a:t>
            </a:r>
          </a:p>
          <a:p>
            <a:pPr marL="0" indent="0" eaLnBrk="1" hangingPunct="1">
              <a:buFont typeface="Arial" pitchFamily="-104" charset="0"/>
              <a:buNone/>
            </a:pPr>
            <a:endParaRPr lang="en-US" dirty="0"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en-NZ" sz="3600" dirty="0"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NZ" dirty="0">
                <a:ea typeface="ＭＳ Ｐゴシック" pitchFamily="-104" charset="-128"/>
                <a:cs typeface="ＭＳ Ｐゴシック" pitchFamily="-104" charset="-128"/>
              </a:rPr>
              <a:t>2012 - long term change to disability supports signalled by Government </a:t>
            </a:r>
          </a:p>
          <a:p>
            <a:pPr>
              <a:lnSpc>
                <a:spcPct val="90000"/>
              </a:lnSpc>
            </a:pPr>
            <a:endParaRPr lang="en-NZ" dirty="0">
              <a:ea typeface="ＭＳ Ｐゴシック" pitchFamily="-104" charset="-128"/>
              <a:cs typeface="ＭＳ Ｐゴシック" pitchFamily="-104" charset="-128"/>
            </a:endParaRPr>
          </a:p>
          <a:p>
            <a:pPr>
              <a:lnSpc>
                <a:spcPct val="90000"/>
              </a:lnSpc>
            </a:pPr>
            <a:r>
              <a:rPr lang="en-NZ" dirty="0">
                <a:ea typeface="ＭＳ Ｐゴシック" pitchFamily="-104" charset="-128"/>
                <a:cs typeface="ＭＳ Ｐゴシック" pitchFamily="-104" charset="-128"/>
              </a:rPr>
              <a:t>Demonstrations - 3 years in Christchurch and 2 years in the Waikato</a:t>
            </a:r>
          </a:p>
          <a:p>
            <a:pPr>
              <a:lnSpc>
                <a:spcPct val="90000"/>
              </a:lnSpc>
            </a:pPr>
            <a:endParaRPr lang="en-NZ" dirty="0">
              <a:ea typeface="ＭＳ Ｐゴシック" pitchFamily="-104" charset="-128"/>
              <a:cs typeface="ＭＳ Ｐゴシック" pitchFamily="-104" charset="-128"/>
            </a:endParaRPr>
          </a:p>
          <a:p>
            <a:pPr>
              <a:lnSpc>
                <a:spcPct val="90000"/>
              </a:lnSpc>
            </a:pPr>
            <a:r>
              <a:rPr lang="en-NZ" dirty="0">
                <a:ea typeface="ＭＳ Ｐゴシック" pitchFamily="-104" charset="-128"/>
                <a:cs typeface="ＭＳ Ｐゴシック" pitchFamily="-104" charset="-128"/>
              </a:rPr>
              <a:t>The demonstrations themselves are not EGL because they’re narrowly focussed</a:t>
            </a:r>
          </a:p>
          <a:p>
            <a:pPr marL="0" indent="0">
              <a:lnSpc>
                <a:spcPct val="90000"/>
              </a:lnSpc>
              <a:buNone/>
            </a:pPr>
            <a:endParaRPr lang="en-NZ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>
              <a:lnSpc>
                <a:spcPct val="90000"/>
              </a:lnSpc>
            </a:pPr>
            <a:r>
              <a:rPr lang="en-NZ" dirty="0">
                <a:ea typeface="ＭＳ Ｐゴシック" pitchFamily="-104" charset="-128"/>
                <a:cs typeface="ＭＳ Ｐゴシック" pitchFamily="-104" charset="-128"/>
              </a:rPr>
              <a:t> The EGL demonstrations are trying new ways of doing things. It’s about systems change and is across the Ministries of Health, Social Development and Education</a:t>
            </a:r>
          </a:p>
          <a:p>
            <a:pPr marL="0" indent="0" eaLnBrk="1" hangingPunct="1">
              <a:lnSpc>
                <a:spcPct val="90000"/>
              </a:lnSpc>
            </a:pPr>
            <a:endParaRPr lang="en-NZ" sz="2800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pitchFamily="-104" charset="0"/>
              <a:buNone/>
            </a:pPr>
            <a:endParaRPr lang="en-NZ" sz="2800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 eaLnBrk="1" hangingPunct="1">
              <a:lnSpc>
                <a:spcPct val="90000"/>
              </a:lnSpc>
            </a:pPr>
            <a:endParaRPr lang="en-NZ" sz="2800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 eaLnBrk="1" hangingPunct="1">
              <a:lnSpc>
                <a:spcPct val="90000"/>
              </a:lnSpc>
            </a:pPr>
            <a:endParaRPr lang="en-NZ" sz="2800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 eaLnBrk="1" hangingPunct="1">
              <a:lnSpc>
                <a:spcPct val="90000"/>
              </a:lnSpc>
            </a:pPr>
            <a:endParaRPr lang="en-NZ" sz="2800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 eaLnBrk="1" hangingPunct="1">
              <a:lnSpc>
                <a:spcPct val="90000"/>
              </a:lnSpc>
            </a:pPr>
            <a:endParaRPr lang="en-NZ" sz="2800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 eaLnBrk="1" hangingPunct="1">
              <a:lnSpc>
                <a:spcPct val="90000"/>
              </a:lnSpc>
            </a:pPr>
            <a:endParaRPr lang="en-NZ" sz="2800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 eaLnBrk="1" hangingPunct="1">
              <a:lnSpc>
                <a:spcPct val="90000"/>
              </a:lnSpc>
            </a:pPr>
            <a:endParaRPr lang="en-NZ" sz="2800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 eaLnBrk="1" hangingPunct="1">
              <a:lnSpc>
                <a:spcPct val="90000"/>
              </a:lnSpc>
            </a:pPr>
            <a:endParaRPr lang="en-NZ" sz="2800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pitchFamily="-104" charset="0"/>
              <a:buNone/>
            </a:pPr>
            <a:endParaRPr lang="en-NZ" sz="2800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pitchFamily="-104" charset="0"/>
              <a:buNone/>
            </a:pPr>
            <a:endParaRPr lang="en-NZ" sz="2800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 eaLnBrk="1" hangingPunct="1">
              <a:lnSpc>
                <a:spcPct val="90000"/>
              </a:lnSpc>
            </a:pPr>
            <a:endParaRPr lang="en-NZ" sz="2800" dirty="0"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endParaRPr lang="en-NZ" sz="3200" b="1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Arial" pitchFamily="-104" charset="0"/>
              <a:buNone/>
            </a:pPr>
            <a:r>
              <a:rPr lang="en-NZ" sz="3000" dirty="0">
                <a:ea typeface="ＭＳ Ｐゴシック" pitchFamily="-104" charset="-128"/>
                <a:cs typeface="ＭＳ Ｐゴシック" pitchFamily="-104" charset="-128"/>
              </a:rPr>
              <a:t>The EGL report made a number of key recommendations including: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Font typeface="Wingdings" pitchFamily="-104" charset="2"/>
              <a:buChar char="ü"/>
            </a:pPr>
            <a:r>
              <a:rPr lang="en-NZ" sz="3000" dirty="0">
                <a:ea typeface="ＭＳ Ｐゴシック" pitchFamily="-104" charset="-128"/>
                <a:cs typeface="ＭＳ Ｐゴシック" pitchFamily="-104" charset="-128"/>
              </a:rPr>
              <a:t>A fundamental set of principles that underpins future disability supports:</a:t>
            </a:r>
          </a:p>
          <a:p>
            <a:pPr marL="889000" lvl="2" indent="-342900">
              <a:lnSpc>
                <a:spcPct val="90000"/>
              </a:lnSpc>
            </a:pPr>
            <a:r>
              <a:rPr lang="en-NZ" sz="2400" dirty="0">
                <a:ea typeface="ＭＳ Ｐゴシック" pitchFamily="-104" charset="-128"/>
              </a:rPr>
              <a:t>self determination</a:t>
            </a:r>
          </a:p>
          <a:p>
            <a:pPr marL="889000" lvl="2" indent="-342900">
              <a:lnSpc>
                <a:spcPct val="90000"/>
              </a:lnSpc>
            </a:pPr>
            <a:r>
              <a:rPr lang="en-NZ" sz="2400" dirty="0">
                <a:ea typeface="ＭＳ Ｐゴシック" pitchFamily="-104" charset="-128"/>
              </a:rPr>
              <a:t>beginning early</a:t>
            </a:r>
          </a:p>
          <a:p>
            <a:pPr marL="889000" lvl="2" indent="-342900">
              <a:lnSpc>
                <a:spcPct val="90000"/>
              </a:lnSpc>
            </a:pPr>
            <a:r>
              <a:rPr lang="en-NZ" sz="2400" dirty="0">
                <a:ea typeface="ＭＳ Ｐゴシック" pitchFamily="-104" charset="-128"/>
              </a:rPr>
              <a:t>person centred</a:t>
            </a:r>
          </a:p>
          <a:p>
            <a:pPr marL="889000" lvl="2" indent="-342900">
              <a:lnSpc>
                <a:spcPct val="90000"/>
              </a:lnSpc>
            </a:pPr>
            <a:r>
              <a:rPr lang="en-NZ" sz="2400" dirty="0">
                <a:ea typeface="ＭＳ Ｐゴシック" pitchFamily="-104" charset="-128"/>
              </a:rPr>
              <a:t>ordinary life outcomes</a:t>
            </a:r>
          </a:p>
          <a:p>
            <a:pPr marL="889000" lvl="2" indent="-342900">
              <a:lnSpc>
                <a:spcPct val="90000"/>
              </a:lnSpc>
            </a:pPr>
            <a:r>
              <a:rPr lang="en-NZ" sz="2400" dirty="0">
                <a:ea typeface="ＭＳ Ｐゴシック" pitchFamily="-104" charset="-128"/>
              </a:rPr>
              <a:t>mainstream first</a:t>
            </a:r>
          </a:p>
          <a:p>
            <a:pPr marL="889000" lvl="2" indent="-342900">
              <a:lnSpc>
                <a:spcPct val="90000"/>
              </a:lnSpc>
            </a:pPr>
            <a:r>
              <a:rPr lang="en-NZ" sz="2400" dirty="0" err="1">
                <a:ea typeface="ＭＳ Ｐゴシック" pitchFamily="-104" charset="-128"/>
              </a:rPr>
              <a:t>mana</a:t>
            </a:r>
            <a:r>
              <a:rPr lang="en-NZ" sz="2400" dirty="0">
                <a:ea typeface="ＭＳ Ｐゴシック" pitchFamily="-104" charset="-128"/>
              </a:rPr>
              <a:t> enhancing</a:t>
            </a:r>
          </a:p>
          <a:p>
            <a:pPr marL="889000" lvl="2" indent="-342900">
              <a:lnSpc>
                <a:spcPct val="90000"/>
              </a:lnSpc>
            </a:pPr>
            <a:r>
              <a:rPr lang="en-NZ" sz="2400" dirty="0">
                <a:ea typeface="ＭＳ Ｐゴシック" pitchFamily="-104" charset="-128"/>
              </a:rPr>
              <a:t>easy to use</a:t>
            </a:r>
          </a:p>
          <a:p>
            <a:pPr marL="889000" lvl="2" indent="-342900">
              <a:lnSpc>
                <a:spcPct val="90000"/>
              </a:lnSpc>
            </a:pPr>
            <a:r>
              <a:rPr lang="en-NZ" sz="2400" dirty="0">
                <a:ea typeface="ＭＳ Ｐゴシック" pitchFamily="-104" charset="-128"/>
              </a:rPr>
              <a:t>relationship building</a:t>
            </a:r>
          </a:p>
          <a:p>
            <a:pPr marL="0" indent="0" eaLnBrk="1" hangingPunct="1">
              <a:lnSpc>
                <a:spcPct val="90000"/>
              </a:lnSpc>
            </a:pPr>
            <a:endParaRPr lang="en-NZ" sz="2600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 eaLnBrk="1" hangingPunct="1">
              <a:lnSpc>
                <a:spcPct val="90000"/>
              </a:lnSpc>
            </a:pPr>
            <a:endParaRPr lang="en-NZ" sz="2600" dirty="0"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eaLnBrk="1" hangingPunct="1">
              <a:spcBef>
                <a:spcPts val="1200"/>
              </a:spcBef>
              <a:buFont typeface="Wingdings" pitchFamily="-104" charset="2"/>
              <a:buChar char="ü"/>
            </a:pPr>
            <a:r>
              <a:rPr lang="en-NZ" sz="2800" dirty="0">
                <a:ea typeface="ＭＳ Ｐゴシック" pitchFamily="-104" charset="-128"/>
                <a:cs typeface="ＭＳ Ｐゴシック" pitchFamily="-104" charset="-128"/>
              </a:rPr>
              <a:t>Self-directed facilitation-based support and planning that actively supports disabled people to have greater choice and control over their lives and supports   </a:t>
            </a:r>
          </a:p>
          <a:p>
            <a:pPr marL="342900" indent="-342900" eaLnBrk="1" hangingPunct="1">
              <a:spcBef>
                <a:spcPts val="1200"/>
              </a:spcBef>
              <a:buFont typeface="Wingdings" pitchFamily="-104" charset="2"/>
              <a:buChar char="ü"/>
            </a:pPr>
            <a:r>
              <a:rPr lang="en-NZ" sz="2800" dirty="0">
                <a:ea typeface="ＭＳ Ｐゴシック" pitchFamily="-104" charset="-128"/>
                <a:cs typeface="ＭＳ Ｐゴシック" pitchFamily="-104" charset="-128"/>
              </a:rPr>
              <a:t>Cross-government individualised and portable funding to provide disabled people with personal allocations that can be used more flexibly to purchase supports and services  </a:t>
            </a:r>
          </a:p>
          <a:p>
            <a:pPr marL="342900" indent="-342900" eaLnBrk="1" hangingPunct="1">
              <a:spcBef>
                <a:spcPts val="1200"/>
              </a:spcBef>
              <a:buFont typeface="Wingdings" pitchFamily="-104" charset="2"/>
              <a:buChar char="ü"/>
            </a:pPr>
            <a:r>
              <a:rPr lang="en-NZ" sz="2800" dirty="0">
                <a:ea typeface="ＭＳ Ｐゴシック" pitchFamily="-104" charset="-128"/>
                <a:cs typeface="ＭＳ Ｐゴシック" pitchFamily="-104" charset="-128"/>
              </a:rPr>
              <a:t>Considering the person in their wider context, not just formal support. </a:t>
            </a:r>
            <a:endParaRPr lang="en-US" sz="2800" dirty="0">
              <a:ea typeface="ＭＳ Ｐゴシック" pitchFamily="-104" charset="-128"/>
              <a:cs typeface="ＭＳ Ｐゴシック" pitchFamily="-104" charset="-128"/>
            </a:endParaRPr>
          </a:p>
          <a:p>
            <a:pPr marL="342900" indent="-342900" eaLnBrk="1" hangingPunct="1"/>
            <a:endParaRPr lang="en-US" dirty="0"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3200" dirty="0"/>
              <a:t>Strengthening families/ </a:t>
            </a:r>
            <a:r>
              <a:rPr lang="en-US" sz="3200" dirty="0" err="1"/>
              <a:t>whanau</a:t>
            </a:r>
            <a:r>
              <a:rPr lang="en-US" sz="3200" dirty="0"/>
              <a:t> so people know how to </a:t>
            </a:r>
            <a:r>
              <a:rPr lang="en-US" sz="3200" dirty="0" err="1"/>
              <a:t>maximise</a:t>
            </a:r>
            <a:r>
              <a:rPr lang="en-US" sz="3200" dirty="0"/>
              <a:t> their choice and control</a:t>
            </a:r>
          </a:p>
          <a:p>
            <a:pPr>
              <a:buFont typeface="Wingdings" charset="2"/>
              <a:buChar char="ü"/>
            </a:pPr>
            <a:r>
              <a:rPr lang="en-US" sz="3200" dirty="0"/>
              <a:t>Community building to assist disabled people to be active and valued citizens with an everyday life in everyday places and the natural support this brings</a:t>
            </a:r>
          </a:p>
        </p:txBody>
      </p:sp>
    </p:spTree>
    <p:extLst>
      <p:ext uri="{BB962C8B-B14F-4D97-AF65-F5344CB8AC3E}">
        <p14:creationId xmlns:p14="http://schemas.microsoft.com/office/powerpoint/2010/main" val="2375733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3200" b="1" dirty="0">
                <a:ea typeface="ＭＳ Ｐゴシック" pitchFamily="-104" charset="-128"/>
                <a:cs typeface="ＭＳ Ｐゴシック" pitchFamily="-104" charset="-128"/>
              </a:rPr>
              <a:t>Elements for Systems Change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charset="2"/>
              <a:buAutoNum type="arabicPlain"/>
            </a:pPr>
            <a:r>
              <a:rPr lang="en-US" sz="3200" dirty="0"/>
              <a:t>Building knowledge and skills of disabled people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en-US" sz="3200" dirty="0"/>
              <a:t>Investment in families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en-US" sz="3200" dirty="0"/>
              <a:t>Changes in communities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en-US" sz="3200" dirty="0"/>
              <a:t>Changes to service provision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en-US" sz="3200" dirty="0"/>
              <a:t>Changes to government systems and processes</a:t>
            </a:r>
          </a:p>
        </p:txBody>
      </p:sp>
    </p:spTree>
    <p:extLst>
      <p:ext uri="{BB962C8B-B14F-4D97-AF65-F5344CB8AC3E}">
        <p14:creationId xmlns:p14="http://schemas.microsoft.com/office/powerpoint/2010/main" val="1044393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NZ" sz="3200" b="1" spc="-100" dirty="0">
                <a:solidFill>
                  <a:schemeClr val="tx2"/>
                </a:solidFill>
                <a:latin typeface="+mj-lt"/>
                <a:ea typeface="ＭＳ Ｐゴシック" pitchFamily="-104" charset="-128"/>
                <a:cs typeface="ＭＳ Ｐゴシック" pitchFamily="-104" charset="-128"/>
              </a:rPr>
              <a:t>Outcomes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500" dirty="0"/>
              <a:t>Control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500" dirty="0"/>
              <a:t>Increased Choice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500" dirty="0"/>
              <a:t>Diversity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500" dirty="0"/>
              <a:t>Participatory citizenship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500" dirty="0"/>
              <a:t>Joined-up system that is easy to use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500" dirty="0"/>
              <a:t>Personal budgets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500" dirty="0"/>
              <a:t>Independent Navigation/ Facilitation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500" dirty="0"/>
              <a:t>Facilitated support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500" dirty="0"/>
              <a:t>Joint governance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40722</TotalTime>
  <Words>552</Words>
  <Application>Microsoft Office PowerPoint</Application>
  <PresentationFormat>On-screen Show (4:3)</PresentationFormat>
  <Paragraphs>91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Clarity</vt:lpstr>
      <vt:lpstr>1_Clarity</vt:lpstr>
      <vt:lpstr>PowerPoint Presentation</vt:lpstr>
      <vt:lpstr>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Elements for Systems Change</vt:lpstr>
      <vt:lpstr>PowerPoint Presentation</vt:lpstr>
      <vt:lpstr>Key Cabinet Decisions – 15 February 2017 </vt:lpstr>
      <vt:lpstr>Key Cabinet Decisions cont…</vt:lpstr>
      <vt:lpstr>Building Blocks for System Design </vt:lpstr>
    </vt:vector>
  </TitlesOfParts>
  <Company>Ministry of Social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Potts</dc:creator>
  <cp:lastModifiedBy>Amy Wharram</cp:lastModifiedBy>
  <cp:revision>197</cp:revision>
  <dcterms:created xsi:type="dcterms:W3CDTF">2017-09-20T22:00:34Z</dcterms:created>
  <dcterms:modified xsi:type="dcterms:W3CDTF">2017-10-15T22:18:57Z</dcterms:modified>
</cp:coreProperties>
</file>