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68" r:id="rId3"/>
    <p:sldId id="267" r:id="rId4"/>
    <p:sldId id="297" r:id="rId5"/>
    <p:sldId id="285" r:id="rId6"/>
    <p:sldId id="287" r:id="rId7"/>
    <p:sldId id="323" r:id="rId8"/>
    <p:sldId id="269" r:id="rId9"/>
    <p:sldId id="309" r:id="rId10"/>
    <p:sldId id="322" r:id="rId11"/>
    <p:sldId id="336" r:id="rId12"/>
    <p:sldId id="307" r:id="rId13"/>
    <p:sldId id="311" r:id="rId14"/>
    <p:sldId id="310" r:id="rId15"/>
    <p:sldId id="29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3" autoAdjust="0"/>
    <p:restoredTop sz="74876" autoAdjust="0"/>
  </p:normalViewPr>
  <p:slideViewPr>
    <p:cSldViewPr snapToGrid="0" snapToObjects="1">
      <p:cViewPr>
        <p:scale>
          <a:sx n="76" d="100"/>
          <a:sy n="76" d="100"/>
        </p:scale>
        <p:origin x="-420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83BE9-0131-5F45-A609-A4D6804EAA5E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2B323-503D-6B42-87D6-DDBA05ED2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25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2B323-503D-6B42-87D6-DDBA05ED2A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14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mi-NZ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2B323-503D-6B42-87D6-DDBA05ED2A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92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2B323-503D-6B42-87D6-DDBA05ED2A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95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2B323-503D-6B42-87D6-DDBA05ED2A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92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2B323-503D-6B42-87D6-DDBA05ED2A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92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2B323-503D-6B42-87D6-DDBA05ED2A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92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76F51E11-0EB2-274B-A483-69F1461D8A6E}" type="slidenum">
              <a:rPr lang="en-US" sz="1200">
                <a:latin typeface="Calibri"/>
              </a:rPr>
              <a:pPr/>
              <a:t>15</a:t>
            </a:fld>
            <a:endParaRPr lang="en-US" sz="1200" dirty="0">
              <a:latin typeface="Calibri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NZ" dirty="0">
              <a:latin typeface="Calibri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2B323-503D-6B42-87D6-DDBA05ED2A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92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Tx/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2B323-503D-6B42-87D6-DDBA05ED2A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92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NZ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2B323-503D-6B42-87D6-DDBA05ED2A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92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0439A-AFA0-4C19-AB9E-588CBB0DC595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49624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N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0439A-AFA0-4C19-AB9E-588CBB0DC595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44185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2B323-503D-6B42-87D6-DDBA05ED2A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92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2B323-503D-6B42-87D6-DDBA05ED2A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92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2B323-503D-6B42-87D6-DDBA05ED2A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92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1671" y="2407640"/>
            <a:ext cx="5085826" cy="1523249"/>
          </a:xfrm>
          <a:prstGeom prst="rect">
            <a:avLst/>
          </a:prstGeom>
        </p:spPr>
        <p:txBody>
          <a:bodyPr anchor="b"/>
          <a:lstStyle>
            <a:lvl1pPr algn="l">
              <a:defRPr sz="4800">
                <a:solidFill>
                  <a:schemeClr val="bg1">
                    <a:lumMod val="9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1671" y="3989613"/>
            <a:ext cx="4968379" cy="406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78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27" y="205735"/>
            <a:ext cx="7408003" cy="67510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369" y="1315849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charset="0"/>
                <a:ea typeface="Verdana" charset="0"/>
                <a:cs typeface="Verdana" charset="0"/>
              </a:defRPr>
            </a:lvl1pPr>
            <a:lvl2pPr>
              <a:defRPr>
                <a:latin typeface="Verdana" charset="0"/>
                <a:ea typeface="Verdana" charset="0"/>
                <a:cs typeface="Verdana" charset="0"/>
              </a:defRPr>
            </a:lvl2pPr>
            <a:lvl3pPr>
              <a:defRPr>
                <a:latin typeface="Verdana" charset="0"/>
                <a:ea typeface="Verdana" charset="0"/>
                <a:cs typeface="Verdana" charset="0"/>
              </a:defRPr>
            </a:lvl3pPr>
            <a:lvl4pPr>
              <a:defRPr>
                <a:latin typeface="Verdana" charset="0"/>
                <a:ea typeface="Verdana" charset="0"/>
                <a:cs typeface="Verdana" charset="0"/>
              </a:defRPr>
            </a:lvl4pPr>
            <a:lvl5pPr>
              <a:defRPr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78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27" y="20573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369" y="1315849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charset="0"/>
                <a:ea typeface="Verdana" charset="0"/>
                <a:cs typeface="Verdana" charset="0"/>
              </a:defRPr>
            </a:lvl1pPr>
            <a:lvl2pPr>
              <a:defRPr>
                <a:latin typeface="Verdana" charset="0"/>
                <a:ea typeface="Verdana" charset="0"/>
                <a:cs typeface="Verdana" charset="0"/>
              </a:defRPr>
            </a:lvl2pPr>
            <a:lvl3pPr>
              <a:defRPr>
                <a:latin typeface="Verdana" charset="0"/>
                <a:ea typeface="Verdana" charset="0"/>
                <a:cs typeface="Verdana" charset="0"/>
              </a:defRPr>
            </a:lvl3pPr>
            <a:lvl4pPr>
              <a:defRPr>
                <a:latin typeface="Verdana" charset="0"/>
                <a:ea typeface="Verdana" charset="0"/>
                <a:cs typeface="Verdana" charset="0"/>
              </a:defRPr>
            </a:lvl4pPr>
            <a:lvl5pPr>
              <a:defRPr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78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27" y="20573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369" y="1315849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charset="0"/>
                <a:ea typeface="Verdana" charset="0"/>
                <a:cs typeface="Verdana" charset="0"/>
              </a:defRPr>
            </a:lvl1pPr>
            <a:lvl2pPr>
              <a:defRPr>
                <a:latin typeface="Verdana" charset="0"/>
                <a:ea typeface="Verdana" charset="0"/>
                <a:cs typeface="Verdana" charset="0"/>
              </a:defRPr>
            </a:lvl2pPr>
            <a:lvl3pPr>
              <a:defRPr>
                <a:latin typeface="Verdana" charset="0"/>
                <a:ea typeface="Verdana" charset="0"/>
                <a:cs typeface="Verdana" charset="0"/>
              </a:defRPr>
            </a:lvl3pPr>
            <a:lvl4pPr>
              <a:defRPr>
                <a:latin typeface="Verdana" charset="0"/>
                <a:ea typeface="Verdana" charset="0"/>
                <a:cs typeface="Verdana" charset="0"/>
              </a:defRPr>
            </a:lvl4pPr>
            <a:lvl5pPr>
              <a:defRPr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78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27" y="20573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369" y="1315849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charset="0"/>
                <a:ea typeface="Verdana" charset="0"/>
                <a:cs typeface="Verdana" charset="0"/>
              </a:defRPr>
            </a:lvl1pPr>
            <a:lvl2pPr>
              <a:defRPr>
                <a:latin typeface="Verdana" charset="0"/>
                <a:ea typeface="Verdana" charset="0"/>
                <a:cs typeface="Verdana" charset="0"/>
              </a:defRPr>
            </a:lvl2pPr>
            <a:lvl3pPr>
              <a:defRPr>
                <a:latin typeface="Verdana" charset="0"/>
                <a:ea typeface="Verdana" charset="0"/>
                <a:cs typeface="Verdana" charset="0"/>
              </a:defRPr>
            </a:lvl3pPr>
            <a:lvl4pPr>
              <a:defRPr>
                <a:latin typeface="Verdana" charset="0"/>
                <a:ea typeface="Verdana" charset="0"/>
                <a:cs typeface="Verdana" charset="0"/>
              </a:defRPr>
            </a:lvl4pPr>
            <a:lvl5pPr>
              <a:defRPr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78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27" y="20573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369" y="1315849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charset="0"/>
                <a:ea typeface="Verdana" charset="0"/>
                <a:cs typeface="Verdana" charset="0"/>
              </a:defRPr>
            </a:lvl1pPr>
            <a:lvl2pPr>
              <a:defRPr>
                <a:latin typeface="Verdana" charset="0"/>
                <a:ea typeface="Verdana" charset="0"/>
                <a:cs typeface="Verdana" charset="0"/>
              </a:defRPr>
            </a:lvl2pPr>
            <a:lvl3pPr>
              <a:defRPr>
                <a:latin typeface="Verdana" charset="0"/>
                <a:ea typeface="Verdana" charset="0"/>
                <a:cs typeface="Verdana" charset="0"/>
              </a:defRPr>
            </a:lvl3pPr>
            <a:lvl4pPr>
              <a:defRPr>
                <a:latin typeface="Verdana" charset="0"/>
                <a:ea typeface="Verdana" charset="0"/>
                <a:cs typeface="Verdana" charset="0"/>
              </a:defRPr>
            </a:lvl4pPr>
            <a:lvl5pPr>
              <a:defRPr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78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27" y="20573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369" y="1315849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charset="0"/>
                <a:ea typeface="Verdana" charset="0"/>
                <a:cs typeface="Verdana" charset="0"/>
              </a:defRPr>
            </a:lvl1pPr>
            <a:lvl2pPr>
              <a:defRPr>
                <a:latin typeface="Verdana" charset="0"/>
                <a:ea typeface="Verdana" charset="0"/>
                <a:cs typeface="Verdana" charset="0"/>
              </a:defRPr>
            </a:lvl2pPr>
            <a:lvl3pPr>
              <a:defRPr>
                <a:latin typeface="Verdana" charset="0"/>
                <a:ea typeface="Verdana" charset="0"/>
                <a:cs typeface="Verdana" charset="0"/>
              </a:defRPr>
            </a:lvl3pPr>
            <a:lvl4pPr>
              <a:defRPr>
                <a:latin typeface="Verdana" charset="0"/>
                <a:ea typeface="Verdana" charset="0"/>
                <a:cs typeface="Verdana" charset="0"/>
              </a:defRPr>
            </a:lvl4pPr>
            <a:lvl5pPr>
              <a:defRPr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78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27" y="20573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369" y="1315849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charset="0"/>
                <a:ea typeface="Verdana" charset="0"/>
                <a:cs typeface="Verdana" charset="0"/>
              </a:defRPr>
            </a:lvl1pPr>
            <a:lvl2pPr>
              <a:defRPr>
                <a:latin typeface="Verdana" charset="0"/>
                <a:ea typeface="Verdana" charset="0"/>
                <a:cs typeface="Verdana" charset="0"/>
              </a:defRPr>
            </a:lvl2pPr>
            <a:lvl3pPr>
              <a:defRPr>
                <a:latin typeface="Verdana" charset="0"/>
                <a:ea typeface="Verdana" charset="0"/>
                <a:cs typeface="Verdana" charset="0"/>
              </a:defRPr>
            </a:lvl3pPr>
            <a:lvl4pPr>
              <a:defRPr>
                <a:latin typeface="Verdana" charset="0"/>
                <a:ea typeface="Verdana" charset="0"/>
                <a:cs typeface="Verdana" charset="0"/>
              </a:defRPr>
            </a:lvl4pPr>
            <a:lvl5pPr>
              <a:defRPr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1671" y="2407640"/>
            <a:ext cx="5085826" cy="1523249"/>
          </a:xfrm>
          <a:prstGeom prst="rect">
            <a:avLst/>
          </a:prstGeom>
        </p:spPr>
        <p:txBody>
          <a:bodyPr anchor="b"/>
          <a:lstStyle>
            <a:lvl1pPr algn="l">
              <a:defRPr sz="4800">
                <a:solidFill>
                  <a:schemeClr val="bg1">
                    <a:lumMod val="9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1671" y="3989613"/>
            <a:ext cx="4968379" cy="406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1671" y="2407640"/>
            <a:ext cx="5085826" cy="1523249"/>
          </a:xfrm>
          <a:prstGeom prst="rect">
            <a:avLst/>
          </a:prstGeom>
        </p:spPr>
        <p:txBody>
          <a:bodyPr anchor="b"/>
          <a:lstStyle>
            <a:lvl1pPr algn="l">
              <a:defRPr sz="4800">
                <a:solidFill>
                  <a:schemeClr val="bg1">
                    <a:lumMod val="9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1671" y="3989613"/>
            <a:ext cx="4968379" cy="406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1671" y="2407640"/>
            <a:ext cx="5085826" cy="1523249"/>
          </a:xfrm>
          <a:prstGeom prst="rect">
            <a:avLst/>
          </a:prstGeom>
        </p:spPr>
        <p:txBody>
          <a:bodyPr anchor="b"/>
          <a:lstStyle>
            <a:lvl1pPr algn="l">
              <a:defRPr sz="4800">
                <a:solidFill>
                  <a:schemeClr val="bg1">
                    <a:lumMod val="9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1671" y="3989613"/>
            <a:ext cx="4968379" cy="406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1671" y="2407640"/>
            <a:ext cx="5085826" cy="1523249"/>
          </a:xfrm>
          <a:prstGeom prst="rect">
            <a:avLst/>
          </a:prstGeom>
        </p:spPr>
        <p:txBody>
          <a:bodyPr anchor="b"/>
          <a:lstStyle>
            <a:lvl1pPr algn="l">
              <a:defRPr sz="4800">
                <a:solidFill>
                  <a:schemeClr val="bg1">
                    <a:lumMod val="9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1671" y="3989613"/>
            <a:ext cx="4968379" cy="406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1671" y="2407640"/>
            <a:ext cx="5085826" cy="1523249"/>
          </a:xfrm>
          <a:prstGeom prst="rect">
            <a:avLst/>
          </a:prstGeom>
        </p:spPr>
        <p:txBody>
          <a:bodyPr anchor="b"/>
          <a:lstStyle>
            <a:lvl1pPr algn="l">
              <a:defRPr sz="4800">
                <a:solidFill>
                  <a:schemeClr val="bg1">
                    <a:lumMod val="9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1671" y="3989613"/>
            <a:ext cx="4968379" cy="406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1671" y="2407640"/>
            <a:ext cx="5085826" cy="1523249"/>
          </a:xfrm>
          <a:prstGeom prst="rect">
            <a:avLst/>
          </a:prstGeom>
        </p:spPr>
        <p:txBody>
          <a:bodyPr anchor="b"/>
          <a:lstStyle>
            <a:lvl1pPr algn="l">
              <a:defRPr sz="4800">
                <a:solidFill>
                  <a:schemeClr val="bg1">
                    <a:lumMod val="9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1671" y="3989613"/>
            <a:ext cx="4968379" cy="406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1671" y="2407640"/>
            <a:ext cx="5085826" cy="1523249"/>
          </a:xfrm>
          <a:prstGeom prst="rect">
            <a:avLst/>
          </a:prstGeom>
        </p:spPr>
        <p:txBody>
          <a:bodyPr anchor="b"/>
          <a:lstStyle>
            <a:lvl1pPr algn="l">
              <a:defRPr sz="4800">
                <a:solidFill>
                  <a:schemeClr val="bg1">
                    <a:lumMod val="9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1671" y="3989613"/>
            <a:ext cx="4968379" cy="406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78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27" y="20573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369" y="1315849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charset="0"/>
                <a:ea typeface="Verdana" charset="0"/>
                <a:cs typeface="Verdana" charset="0"/>
              </a:defRPr>
            </a:lvl1pPr>
            <a:lvl2pPr>
              <a:defRPr>
                <a:latin typeface="Verdana" charset="0"/>
                <a:ea typeface="Verdana" charset="0"/>
                <a:cs typeface="Verdana" charset="0"/>
              </a:defRPr>
            </a:lvl2pPr>
            <a:lvl3pPr>
              <a:defRPr>
                <a:latin typeface="Verdana" charset="0"/>
                <a:ea typeface="Verdana" charset="0"/>
                <a:cs typeface="Verdana" charset="0"/>
              </a:defRPr>
            </a:lvl3pPr>
            <a:lvl4pPr>
              <a:defRPr>
                <a:latin typeface="Verdana" charset="0"/>
                <a:ea typeface="Verdana" charset="0"/>
                <a:cs typeface="Verdana" charset="0"/>
              </a:defRPr>
            </a:lvl4pPr>
            <a:lvl5pPr>
              <a:defRPr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60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62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295" y="1723026"/>
            <a:ext cx="8074579" cy="1606116"/>
          </a:xfrm>
        </p:spPr>
        <p:txBody>
          <a:bodyPr anchor="t"/>
          <a:lstStyle/>
          <a:p>
            <a:pPr>
              <a:spcAft>
                <a:spcPts val="1800"/>
              </a:spcAft>
            </a:pPr>
            <a:r>
              <a:rPr lang="en-US" dirty="0" smtClean="0"/>
              <a:t>The promotion and maintenance of NZSL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295" y="3989613"/>
            <a:ext cx="8222755" cy="1646012"/>
          </a:xfrm>
        </p:spPr>
        <p:txBody>
          <a:bodyPr/>
          <a:lstStyle/>
          <a:p>
            <a:r>
              <a:rPr lang="en-US" dirty="0" smtClean="0"/>
              <a:t>October 2017</a:t>
            </a:r>
            <a:endParaRPr lang="en-US" dirty="0"/>
          </a:p>
        </p:txBody>
      </p:sp>
      <p:pic>
        <p:nvPicPr>
          <p:cNvPr id="4" name="Picture 3" descr="nzsl board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53" y="5857802"/>
            <a:ext cx="2076930" cy="948885"/>
          </a:xfrm>
          <a:prstGeom prst="rect">
            <a:avLst/>
          </a:prstGeom>
        </p:spPr>
      </p:pic>
      <p:pic>
        <p:nvPicPr>
          <p:cNvPr id="5" name="Picture 4" descr="Screen Shot 2017-05-30 at 6.47.2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0" y="5753228"/>
            <a:ext cx="29464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0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EDU-VUW02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232" y="-157057"/>
            <a:ext cx="10608345" cy="713360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85368" y="5247425"/>
            <a:ext cx="2860416" cy="13369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Acquisition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66175" y="4729367"/>
            <a:ext cx="5837278" cy="13536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Adults: </a:t>
            </a:r>
            <a:br>
              <a:rPr lang="en-US" sz="3600" b="1" dirty="0" smtClean="0"/>
            </a:br>
            <a:r>
              <a:rPr lang="en-US" sz="3600" b="1" dirty="0" smtClean="0"/>
              <a:t>2</a:t>
            </a:r>
            <a:r>
              <a:rPr lang="en-US" sz="3600" b="1" baseline="30000" dirty="0" smtClean="0"/>
              <a:t>nd</a:t>
            </a:r>
            <a:r>
              <a:rPr lang="en-US" sz="3600" b="1" dirty="0" smtClean="0"/>
              <a:t> </a:t>
            </a:r>
            <a:r>
              <a:rPr lang="en-US" sz="3600" b="1" dirty="0"/>
              <a:t>language </a:t>
            </a:r>
            <a:r>
              <a:rPr lang="en-US" sz="3600" b="1" dirty="0" smtClean="0"/>
              <a:t>learning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2655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ullSizeRend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8" b="3043"/>
          <a:stretch/>
        </p:blipFill>
        <p:spPr>
          <a:xfrm>
            <a:off x="-613775" y="-162838"/>
            <a:ext cx="10070925" cy="702083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066175" y="4669278"/>
            <a:ext cx="5837278" cy="16309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/>
              <a:buChar char="•"/>
            </a:pPr>
            <a:r>
              <a:rPr lang="en-US" sz="2200" b="1" dirty="0" smtClean="0">
                <a:solidFill>
                  <a:srgbClr val="000000"/>
                </a:solidFill>
              </a:rPr>
              <a:t>Use of NZSL in all domains</a:t>
            </a:r>
          </a:p>
          <a:p>
            <a:pPr marL="342900" indent="-342900" algn="ctr">
              <a:buFont typeface="Arial"/>
              <a:buChar char="•"/>
            </a:pPr>
            <a:r>
              <a:rPr lang="en-US" sz="2200" b="1" dirty="0" smtClean="0">
                <a:solidFill>
                  <a:srgbClr val="000000"/>
                </a:solidFill>
              </a:rPr>
              <a:t>Social equality = access to information/services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5368" y="5297559"/>
            <a:ext cx="2860416" cy="127007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Use/Access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1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843408" y="584904"/>
            <a:ext cx="6060045" cy="195525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   Recognition: </a:t>
            </a:r>
            <a:r>
              <a:rPr lang="en-US" sz="2400" dirty="0">
                <a:solidFill>
                  <a:srgbClr val="000000"/>
                </a:solidFill>
              </a:rPr>
              <a:t>Law, policy, rights</a:t>
            </a:r>
          </a:p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Planning: </a:t>
            </a:r>
            <a:r>
              <a:rPr lang="en-US" sz="2400" dirty="0">
                <a:solidFill>
                  <a:srgbClr val="000000"/>
                </a:solidFill>
              </a:rPr>
              <a:t>A</a:t>
            </a:r>
            <a:r>
              <a:rPr lang="en-US" sz="2400" dirty="0" smtClean="0">
                <a:solidFill>
                  <a:srgbClr val="000000"/>
                </a:solidFill>
              </a:rPr>
              <a:t>ctions</a:t>
            </a:r>
            <a:r>
              <a:rPr lang="en-US" sz="2400" dirty="0">
                <a:solidFill>
                  <a:srgbClr val="000000"/>
                </a:solidFill>
              </a:rPr>
              <a:t>, resources, </a:t>
            </a:r>
            <a:r>
              <a:rPr lang="en-US" sz="2400" dirty="0" smtClean="0">
                <a:solidFill>
                  <a:srgbClr val="000000"/>
                </a:solidFill>
              </a:rPr>
              <a:t>monitoring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5368" y="395307"/>
            <a:ext cx="2822421" cy="1342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Status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16" name="Picture 15" descr="image_1487112322_7742946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32" y="2910523"/>
            <a:ext cx="3529522" cy="356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2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7-06-01 at 9.01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86" y="3138315"/>
            <a:ext cx="2920198" cy="178163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066175" y="4669278"/>
            <a:ext cx="5837278" cy="16309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Arial"/>
              <a:buChar char="•"/>
            </a:pPr>
            <a:r>
              <a:rPr lang="en-US" sz="2200" b="1" dirty="0">
                <a:solidFill>
                  <a:srgbClr val="000000"/>
                </a:solidFill>
              </a:rPr>
              <a:t>Dictionary, grammar, research, archives</a:t>
            </a:r>
          </a:p>
          <a:p>
            <a:pPr marL="342900" indent="-342900" algn="ctr">
              <a:buFont typeface="Arial"/>
              <a:buChar char="•"/>
            </a:pPr>
            <a:r>
              <a:rPr lang="en-US" sz="2200" b="1" dirty="0">
                <a:solidFill>
                  <a:srgbClr val="000000"/>
                </a:solidFill>
              </a:rPr>
              <a:t>Teaching &amp; learning </a:t>
            </a:r>
            <a:r>
              <a:rPr lang="en-US" sz="2200" b="1" dirty="0" smtClean="0">
                <a:solidFill>
                  <a:srgbClr val="000000"/>
                </a:solidFill>
              </a:rPr>
              <a:t>materials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5368" y="5297559"/>
            <a:ext cx="2860416" cy="12700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Documentation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7" name="Picture 6" descr="Screen Shot 2017-05-31 at 9.18.49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5"/>
          <a:stretch/>
        </p:blipFill>
        <p:spPr>
          <a:xfrm>
            <a:off x="4658180" y="0"/>
            <a:ext cx="5383865" cy="4669278"/>
          </a:xfrm>
          <a:prstGeom prst="rect">
            <a:avLst/>
          </a:prstGeom>
        </p:spPr>
      </p:pic>
      <p:pic>
        <p:nvPicPr>
          <p:cNvPr id="2" name="Picture 1" descr="Screen Shot 2017-06-01 at 9.01.0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0" y="0"/>
            <a:ext cx="4673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3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t-the-End-of-My-Han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795" y="0"/>
            <a:ext cx="4977723" cy="3948336"/>
          </a:xfrm>
          <a:prstGeom prst="rect">
            <a:avLst/>
          </a:prstGeom>
        </p:spPr>
      </p:pic>
      <p:pic>
        <p:nvPicPr>
          <p:cNvPr id="11" name="Picture 10" descr="nzsl-still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343" y="784710"/>
            <a:ext cx="5620657" cy="316362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066175" y="-120243"/>
            <a:ext cx="6441080" cy="162868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Awareness &amp; tolerance of language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Value &amp; visibility of </a:t>
            </a:r>
            <a:r>
              <a:rPr lang="en-US" sz="2000" b="1" dirty="0" smtClean="0">
                <a:solidFill>
                  <a:srgbClr val="000000"/>
                </a:solidFill>
              </a:rPr>
              <a:t>language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5368" y="395307"/>
            <a:ext cx="2860416" cy="8580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Awareness</a:t>
            </a:r>
            <a:endParaRPr lang="en-US" sz="3600" b="1" dirty="0">
              <a:solidFill>
                <a:srgbClr val="000000"/>
              </a:solidFill>
            </a:endParaRPr>
          </a:p>
        </p:txBody>
      </p:sp>
      <p:pic>
        <p:nvPicPr>
          <p:cNvPr id="14" name="Picture 13" descr="10640998_1553668394866650_3932483465568679893_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04" y="3694373"/>
            <a:ext cx="3641995" cy="3641995"/>
          </a:xfrm>
          <a:prstGeom prst="rect">
            <a:avLst/>
          </a:prstGeom>
        </p:spPr>
      </p:pic>
      <p:pic>
        <p:nvPicPr>
          <p:cNvPr id="2050" name="Picture 2" descr="\\corp.ssi.govt.nz\userss\spiva001\Desktop\downloa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8337"/>
            <a:ext cx="9144000" cy="290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03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8" descr="pro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46038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5915"/>
            <a:ext cx="9144000" cy="41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itle 3"/>
          <p:cNvSpPr>
            <a:spLocks noGrp="1"/>
          </p:cNvSpPr>
          <p:nvPr>
            <p:ph type="title"/>
          </p:nvPr>
        </p:nvSpPr>
        <p:spPr>
          <a:xfrm>
            <a:off x="329027" y="274638"/>
            <a:ext cx="8686801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b="1" dirty="0">
                <a:latin typeface="Calibri" charset="0"/>
                <a:ea typeface="MS PGothic" charset="0"/>
                <a:cs typeface="MS PGothic" charset="0"/>
              </a:rPr>
              <a:t>What do you already know?</a:t>
            </a:r>
            <a:endParaRPr lang="en-US" dirty="0">
              <a:latin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297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solidFill>
                  <a:srgbClr val="000000"/>
                </a:solidFill>
                <a:latin typeface="Arial Rounded MT Bold"/>
                <a:cs typeface="Arial Rounded MT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61290664"/>
      </p:ext>
    </p:extLst>
  </p:cSld>
  <p:clrMapOvr>
    <a:masterClrMapping/>
  </p:clrMapOvr>
  <p:transition spd="slow" advClick="0" advTm="1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/>
              <a:t>‘Minority’ languages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mi-NZ" b="1" dirty="0"/>
              <a:t>A language with strong vitality (survival prospects) is used: </a:t>
            </a:r>
          </a:p>
          <a:p>
            <a:pPr>
              <a:lnSpc>
                <a:spcPct val="100000"/>
              </a:lnSpc>
            </a:pPr>
            <a:r>
              <a:rPr lang="en-US" dirty="0"/>
              <a:t>by </a:t>
            </a:r>
            <a:r>
              <a:rPr lang="en-US" b="1" dirty="0"/>
              <a:t>many people</a:t>
            </a:r>
          </a:p>
          <a:p>
            <a:pPr>
              <a:lnSpc>
                <a:spcPct val="100000"/>
              </a:lnSpc>
            </a:pPr>
            <a:r>
              <a:rPr lang="en-US" dirty="0"/>
              <a:t>in </a:t>
            </a:r>
            <a:r>
              <a:rPr lang="en-US" b="1" dirty="0"/>
              <a:t>the home </a:t>
            </a:r>
            <a:r>
              <a:rPr lang="en-US" dirty="0"/>
              <a:t>and in </a:t>
            </a:r>
            <a:r>
              <a:rPr lang="en-US" b="1" dirty="0"/>
              <a:t>many other domains</a:t>
            </a:r>
          </a:p>
          <a:p>
            <a:pPr>
              <a:lnSpc>
                <a:spcPct val="100000"/>
              </a:lnSpc>
            </a:pPr>
            <a:r>
              <a:rPr lang="en-US" dirty="0"/>
              <a:t>to talk about </a:t>
            </a:r>
            <a:r>
              <a:rPr lang="en-US" b="1" dirty="0"/>
              <a:t>most</a:t>
            </a:r>
            <a:r>
              <a:rPr lang="en-US" dirty="0"/>
              <a:t>, if not all, topics</a:t>
            </a:r>
          </a:p>
          <a:p>
            <a:pPr>
              <a:lnSpc>
                <a:spcPct val="100000"/>
              </a:lnSpc>
            </a:pPr>
            <a:r>
              <a:rPr lang="en-US" dirty="0"/>
              <a:t>by </a:t>
            </a:r>
            <a:r>
              <a:rPr lang="en-US" b="1" dirty="0"/>
              <a:t>all generations </a:t>
            </a:r>
            <a:r>
              <a:rPr lang="en-US" dirty="0"/>
              <a:t>(children!)</a:t>
            </a:r>
            <a:endParaRPr lang="mi-NZ" dirty="0"/>
          </a:p>
        </p:txBody>
      </p:sp>
      <p:pic>
        <p:nvPicPr>
          <p:cNvPr id="6" name="Picture 5" descr="DSCF3898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784" y="0"/>
            <a:ext cx="9895277" cy="742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27" y="64624"/>
            <a:ext cx="7886700" cy="1325563"/>
          </a:xfrm>
        </p:spPr>
        <p:txBody>
          <a:bodyPr/>
          <a:lstStyle/>
          <a:p>
            <a:r>
              <a:rPr lang="mi-NZ" dirty="0">
                <a:solidFill>
                  <a:srgbClr val="FF0000"/>
                </a:solidFill>
              </a:rPr>
              <a:t>Language Vitality</a:t>
            </a:r>
            <a:r>
              <a:rPr lang="mi-NZ" dirty="0"/>
              <a:t/>
            </a:r>
            <a:br>
              <a:rPr lang="mi-NZ" dirty="0"/>
            </a:br>
            <a:r>
              <a:rPr lang="mi-NZ" dirty="0"/>
              <a:t>KOREAN PLEASE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05" y="4396636"/>
            <a:ext cx="4393444" cy="243531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dirty="0" smtClean="0">
                <a:latin typeface="Calibri"/>
                <a:cs typeface="Calibri"/>
              </a:rPr>
              <a:t>by </a:t>
            </a:r>
            <a:r>
              <a:rPr lang="en-US" sz="4000" b="1" dirty="0">
                <a:latin typeface="Calibri"/>
                <a:cs typeface="Calibri"/>
              </a:rPr>
              <a:t>many people </a:t>
            </a:r>
            <a:endParaRPr lang="en-US" sz="4400" b="1" dirty="0" smtClean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4000" dirty="0" smtClean="0">
                <a:latin typeface="Calibri"/>
                <a:cs typeface="Calibri"/>
              </a:rPr>
              <a:t>In </a:t>
            </a:r>
            <a:r>
              <a:rPr lang="en-US" sz="4000" b="1" dirty="0" smtClean="0">
                <a:latin typeface="Calibri"/>
                <a:cs typeface="Calibri"/>
              </a:rPr>
              <a:t>home/many other domains</a:t>
            </a:r>
            <a:endParaRPr lang="en-US" sz="4400" b="1" dirty="0">
              <a:latin typeface="Calibri"/>
              <a:cs typeface="Calibri"/>
            </a:endParaRPr>
          </a:p>
        </p:txBody>
      </p:sp>
      <p:pic>
        <p:nvPicPr>
          <p:cNvPr id="8" name="Picture 7" descr="Screen Shot 2017-05-30 at 3.25.0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5" b="4645"/>
          <a:stretch/>
        </p:blipFill>
        <p:spPr>
          <a:xfrm>
            <a:off x="-34792" y="0"/>
            <a:ext cx="9371027" cy="411104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741333" y="4372896"/>
            <a:ext cx="4413956" cy="23425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000" dirty="0" smtClean="0">
                <a:latin typeface="Calibri"/>
                <a:cs typeface="Calibri"/>
              </a:rPr>
              <a:t>By </a:t>
            </a:r>
            <a:r>
              <a:rPr lang="en-US" sz="4000" b="1" dirty="0">
                <a:latin typeface="Calibri"/>
                <a:cs typeface="Calibri"/>
              </a:rPr>
              <a:t>all generations (</a:t>
            </a:r>
            <a:r>
              <a:rPr lang="en-US" sz="4000" b="1" dirty="0" smtClean="0">
                <a:latin typeface="Calibri"/>
                <a:cs typeface="Calibri"/>
              </a:rPr>
              <a:t>children!)</a:t>
            </a:r>
            <a:endParaRPr lang="mi-NZ" sz="4000" dirty="0">
              <a:latin typeface="Calibri"/>
              <a:cs typeface="Calibri"/>
            </a:endParaRPr>
          </a:p>
        </p:txBody>
      </p:sp>
      <p:pic>
        <p:nvPicPr>
          <p:cNvPr id="6" name="Picture 5" descr="web image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3" b="26106"/>
          <a:stretch/>
        </p:blipFill>
        <p:spPr>
          <a:xfrm>
            <a:off x="-1055160" y="0"/>
            <a:ext cx="10910599" cy="439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Screen Shot 2017-05-30 at 5.09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6523"/>
            <a:ext cx="9144000" cy="38932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3614" y="5229231"/>
            <a:ext cx="6860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Human </a:t>
            </a:r>
            <a:r>
              <a:rPr lang="en-US" sz="3600" dirty="0">
                <a:solidFill>
                  <a:srgbClr val="FFFF00"/>
                </a:solidFill>
              </a:rPr>
              <a:t>Rights Commission </a:t>
            </a:r>
            <a:r>
              <a:rPr lang="en-US" sz="3600" dirty="0" smtClean="0">
                <a:solidFill>
                  <a:srgbClr val="FFFF00"/>
                </a:solidFill>
              </a:rPr>
              <a:t>Inquiry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8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9" name="Straight Connector 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828800" y="5462458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\\corp.ssi.govt.nz\userss\spiva001\Desktop\2016 03 NZSL 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53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own Arrow Callout 2"/>
          <p:cNvSpPr/>
          <p:nvPr/>
        </p:nvSpPr>
        <p:spPr>
          <a:xfrm>
            <a:off x="1855201" y="333190"/>
            <a:ext cx="5351541" cy="2596944"/>
          </a:xfrm>
          <a:prstGeom prst="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8000" b="1" dirty="0" smtClean="0">
                <a:solidFill>
                  <a:srgbClr val="000000"/>
                </a:solidFill>
              </a:rPr>
              <a:t>NZSL?</a:t>
            </a:r>
            <a:endParaRPr lang="en-US" sz="8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4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484327" y="34507"/>
            <a:ext cx="7886700" cy="9848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9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mi-NZ" smtClean="0">
                <a:solidFill>
                  <a:schemeClr val="bg1"/>
                </a:solidFill>
              </a:rPr>
              <a:t>Language planning and policy</a:t>
            </a:r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rot="10800000">
            <a:off x="5685241" y="3915715"/>
            <a:ext cx="2591495" cy="193217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680807" y="1531298"/>
            <a:ext cx="2591495" cy="193217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61848" y="3142783"/>
            <a:ext cx="8210680" cy="885109"/>
          </a:xfrm>
          <a:prstGeom prst="line">
            <a:avLst/>
          </a:prstGeom>
          <a:ln w="152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66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27" y="68045"/>
            <a:ext cx="7886700" cy="968072"/>
          </a:xfrm>
        </p:spPr>
        <p:txBody>
          <a:bodyPr anchor="ctr"/>
          <a:lstStyle/>
          <a:p>
            <a:r>
              <a:rPr lang="mi-NZ" dirty="0">
                <a:solidFill>
                  <a:schemeClr val="bg1"/>
                </a:solidFill>
              </a:rPr>
              <a:t>Focus areas for language </a:t>
            </a:r>
            <a:r>
              <a:rPr lang="mi-NZ" dirty="0" smtClean="0">
                <a:solidFill>
                  <a:schemeClr val="bg1"/>
                </a:solidFill>
              </a:rPr>
              <a:t>planning</a:t>
            </a:r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 rot="16200000">
            <a:off x="3441115" y="3323949"/>
            <a:ext cx="5063895" cy="102141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sz="3600" b="1" dirty="0">
                <a:solidFill>
                  <a:schemeClr val="tx1"/>
                </a:solidFill>
              </a:rPr>
              <a:t>Status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27482" y="1302706"/>
            <a:ext cx="4308188" cy="214195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sz="3600" b="1" dirty="0" smtClean="0">
                <a:solidFill>
                  <a:srgbClr val="000000"/>
                </a:solidFill>
              </a:rPr>
              <a:t>Use/Access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27481" y="4258849"/>
            <a:ext cx="4308189" cy="210775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 b="1" dirty="0">
                <a:solidFill>
                  <a:srgbClr val="000000"/>
                </a:solidFill>
              </a:rPr>
              <a:t>Acquisition</a:t>
            </a:r>
          </a:p>
        </p:txBody>
      </p:sp>
      <p:sp>
        <p:nvSpPr>
          <p:cNvPr id="9" name="Rounded Rectangle 8"/>
          <p:cNvSpPr/>
          <p:nvPr/>
        </p:nvSpPr>
        <p:spPr>
          <a:xfrm rot="16200000">
            <a:off x="4614928" y="3323949"/>
            <a:ext cx="5063895" cy="102141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sz="3600" b="1" dirty="0" smtClean="0">
                <a:solidFill>
                  <a:schemeClr val="tx1"/>
                </a:solidFill>
              </a:rPr>
              <a:t>Documentation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 rot="16200000">
            <a:off x="5731039" y="3333778"/>
            <a:ext cx="5083553" cy="102141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sz="3600" b="1" dirty="0" smtClean="0">
                <a:solidFill>
                  <a:schemeClr val="tx1"/>
                </a:solidFill>
              </a:rPr>
              <a:t>Awareness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Left-Right Arrow 2"/>
          <p:cNvSpPr/>
          <p:nvPr/>
        </p:nvSpPr>
        <p:spPr>
          <a:xfrm>
            <a:off x="2768633" y="1390390"/>
            <a:ext cx="5751840" cy="388132"/>
          </a:xfrm>
          <a:prstGeom prst="leftRightArrow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Up-Down Arrow 4"/>
          <p:cNvSpPr/>
          <p:nvPr/>
        </p:nvSpPr>
        <p:spPr>
          <a:xfrm>
            <a:off x="2555691" y="2693096"/>
            <a:ext cx="951978" cy="278077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7773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7-05-31 at 11.18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91" y="0"/>
            <a:ext cx="10246659" cy="6858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066175" y="4396636"/>
            <a:ext cx="5837278" cy="17866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Children: 1</a:t>
            </a:r>
            <a:r>
              <a:rPr lang="en-US" sz="3600" b="1" baseline="30000" dirty="0" smtClean="0"/>
              <a:t>st</a:t>
            </a:r>
            <a:r>
              <a:rPr lang="en-US" sz="3600" b="1" dirty="0" smtClean="0"/>
              <a:t> language, </a:t>
            </a:r>
          </a:p>
          <a:p>
            <a:pPr algn="ctr"/>
            <a:r>
              <a:rPr lang="en-US" sz="3600" b="1" dirty="0" smtClean="0"/>
              <a:t>full proficiency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85368" y="5304751"/>
            <a:ext cx="2860416" cy="120562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Acquisition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4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3436</TotalTime>
  <Words>171</Words>
  <Application>Microsoft Office PowerPoint</Application>
  <PresentationFormat>On-screen Show (4:3)</PresentationFormat>
  <Paragraphs>55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The promotion and maintenance of NZSL</vt:lpstr>
      <vt:lpstr>‘Minority’ languages</vt:lpstr>
      <vt:lpstr>Language Vitality KOREAN PLEASE</vt:lpstr>
      <vt:lpstr>PowerPoint Presentation</vt:lpstr>
      <vt:lpstr>PowerPoint Presentation</vt:lpstr>
      <vt:lpstr>PowerPoint Presentation</vt:lpstr>
      <vt:lpstr>PowerPoint Presentation</vt:lpstr>
      <vt:lpstr>Focus areas for language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you already know?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Sonia Pivac</cp:lastModifiedBy>
  <cp:revision>178</cp:revision>
  <dcterms:created xsi:type="dcterms:W3CDTF">2017-02-01T23:16:15Z</dcterms:created>
  <dcterms:modified xsi:type="dcterms:W3CDTF">2017-10-15T22:04:18Z</dcterms:modified>
</cp:coreProperties>
</file>